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5" r:id="rId11"/>
    <p:sldId id="270" r:id="rId12"/>
    <p:sldId id="278" r:id="rId13"/>
    <p:sldId id="266" r:id="rId14"/>
    <p:sldId id="267" r:id="rId15"/>
    <p:sldId id="274" r:id="rId16"/>
    <p:sldId id="268" r:id="rId17"/>
    <p:sldId id="269" r:id="rId18"/>
    <p:sldId id="271" r:id="rId19"/>
    <p:sldId id="272" r:id="rId20"/>
    <p:sldId id="273" r:id="rId21"/>
    <p:sldId id="277" r:id="rId22"/>
    <p:sldId id="260" r:id="rId23"/>
    <p:sldId id="261" r:id="rId24"/>
    <p:sldId id="275" r:id="rId25"/>
    <p:sldId id="276" r:id="rId26"/>
    <p:sldId id="279" r:id="rId27"/>
    <p:sldId id="280" r:id="rId28"/>
    <p:sldId id="281" r:id="rId29"/>
    <p:sldId id="283" r:id="rId30"/>
    <p:sldId id="284" r:id="rId31"/>
    <p:sldId id="285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1183D-3101-482C-AC4A-AAABA569C441}" v="21" dt="2024-10-29T06:02:09.453"/>
    <p1510:client id="{961577C5-442D-4638-8539-6E1D30A3CC99}" v="8" dt="2024-10-29T13:49:22.053"/>
    <p1510:client id="{F7B9B090-EEFB-4B45-90DF-785F653B5A9C}" v="2" dt="2024-10-28T17:33:41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01EC-9076-59D3-BD2E-66AD5D66C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4E903-A94A-8945-FC77-4D829118E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C637B-546B-050D-5B5E-EA78BA2E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78701-372B-118D-C904-6D8DDCB0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FD7F5-6BB4-6AEC-6264-B96FC9ED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9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6992-8B5B-DBEA-9681-B8B62726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778FE-E484-12AA-B6B3-85B0F1D98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9AA99-0C66-249D-11F9-1AB44042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6950-4438-EC2A-A6C4-FD816B7B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92387-8187-E77E-6F87-E0734F60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8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D23BB-3F70-B5DF-BB35-BC35A80E6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2E274-E121-1FA6-50E3-DDCE6D158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BEC0A-A68B-C152-FF4F-1520790A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B3B9E-016B-BC8F-386F-D0476446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CE87E-683E-DEEE-75E4-3F91F32E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3935-4755-8458-D69D-1D1F034B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7C6E-7003-835C-A306-77B02F24A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91675-722D-07F6-6091-C480EEB3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362EA-5569-9342-2313-4F4731EC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C4E49-5A76-7CA9-C2AF-4397F50E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E2B3-973A-AAEC-89DD-35FEB914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90529-7B4B-7FBA-078D-EE546A190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90E71-1050-869B-9E75-73980503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5B895-A496-00BE-1184-7065A923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9F3A1-EADE-2416-9BFA-5BA94224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8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5C50-16D6-4A33-58B1-75BA498E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C1376-51C4-CB20-AE38-85E8D173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8D8D1-897B-E83B-B1D9-6B1135DEA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EB951-8A6E-10DF-FC54-CF1628E9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3C0A0-18C1-1B17-75C1-35453516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A535E-6F4F-BCE5-0397-BAD43493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4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A536-9524-D5B4-0CC1-B988CEBC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4B8F3-D0E4-DBD0-2A2D-8875DF3DD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BE7B5-B18E-5F39-0F98-569C15A2F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F5722-18BB-9426-B1B8-4AD84B0EA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CA42C-26D7-5068-DE13-8A81B55D4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5E71E-7342-1CDB-C244-6DAA75F8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DECE73-7346-DB09-0791-FEF25F41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AFFEE-505E-821F-4415-6C356CBC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1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3283-04CC-3C71-490E-7A28DA7C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DA9E3-052D-8986-B377-18E0C4EF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53254-AA64-B46B-1D3C-A252A803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DE52A-14E7-A715-0768-6A8C3748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5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9D6B8-44AA-EB87-0CD5-CA7C0C82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D0AAB-B2A2-1897-F350-77F40DA6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234B5-C044-BF66-5CFC-BED2787E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5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C160-65D6-CEC2-013E-33BF70B7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AA905-0421-B635-4BBC-FFBBB072B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06407-39CE-9000-46D6-A4236CDCF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C6E0A-AE49-6C7F-A3BC-22621A1B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16D37-BD95-EA94-3E34-84F7A43E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B22F-191B-A554-B530-66CD740B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DBB1-8D9D-6B67-E017-916FC446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0903B-59F3-5852-FACE-A3E6FA9D4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7C96C-DA97-B750-3DC9-6C7546407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E0909-0EF5-3E33-ED62-76A4C232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05DF7-385B-9C51-2F8C-1C79042F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CE4FE-83B9-0E19-9042-D3B499DC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9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7193B-527E-1675-54E7-AD8C5C4F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D3D97-E4A5-2B31-A33A-78682762E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B5E3D-170A-6095-6E88-B5F574D84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D2B-1A5E-4A27-81BB-D6015BEE601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95354-6413-937A-C98E-23BE5DFBD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428B9-4D3A-63C7-01BB-9AAF55F51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01EE0-02E8-4BE3-823C-F2642FB0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9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911.maryland.gov/pages/ng911-education-porta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CTeamKY911@geo-comm.com" TargetMode="External"/><Relationship Id="rId2" Type="http://schemas.openxmlformats.org/officeDocument/2006/relationships/hyperlink" Target="https://ky911sb.geocom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n.ymaws.com/www.nena.org/resource/resmgr/standards/nena-sta-006.2a_ng9-1-1_gis_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CTeamKY911@geo-comm.com" TargetMode="External"/><Relationship Id="rId2" Type="http://schemas.openxmlformats.org/officeDocument/2006/relationships/hyperlink" Target="mailto:Watson.Harding@ky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FC9A-9D72-B98F-3419-588DACC2D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GIS Basics </a:t>
            </a:r>
            <a:b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for Beginners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24BD7-A7D0-C25F-5D77-EE456695D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badi" panose="020B0604020104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badi" panose="020B0604020104020204" pitchFamily="34" charset="0"/>
              </a:rPr>
              <a:t>Watson Harding</a:t>
            </a:r>
          </a:p>
          <a:p>
            <a:r>
              <a:rPr lang="en-US" sz="1800" dirty="0">
                <a:solidFill>
                  <a:schemeClr val="bg1"/>
                </a:solidFill>
                <a:latin typeface="Abadi" panose="020B0604020104020204" pitchFamily="34" charset="0"/>
              </a:rPr>
              <a:t>GIS Specialist</a:t>
            </a:r>
          </a:p>
          <a:p>
            <a:r>
              <a:rPr lang="en-US" sz="1800" dirty="0">
                <a:solidFill>
                  <a:schemeClr val="bg1"/>
                </a:solidFill>
                <a:latin typeface="Abadi" panose="020B0604020104020204" pitchFamily="34" charset="0"/>
              </a:rPr>
              <a:t>Kentucky 911 Services Board</a:t>
            </a:r>
          </a:p>
        </p:txBody>
      </p:sp>
    </p:spTree>
    <p:extLst>
      <p:ext uri="{BB962C8B-B14F-4D97-AF65-F5344CB8AC3E}">
        <p14:creationId xmlns:p14="http://schemas.microsoft.com/office/powerpoint/2010/main" val="257288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0F77-9314-9D78-ED88-EDCE9FEC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NG911 GIS Data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F4AE9-8DDA-D829-CB0B-98034DDFD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Provisioning Boundary: the polygon layer that assigns responsibility for the data within that polygon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If you need to create, same geometry as PSAP Boundary with small number of attributes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PSAP Boundary: the polygon layer that the caller location is hitting against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Answers “where should the call go?”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Often initially based on existing boundaries like county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Real life is more complicated and should consider access etc.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Need agreement with neighboring PSAPs, contact us for contacts and guidance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7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54480-9240-5A44-FD4B-CF86D9E0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877" y="0"/>
            <a:ext cx="7810246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7E71FDC-0CB9-96D9-35C1-73522D3064B7}"/>
              </a:ext>
            </a:extLst>
          </p:cNvPr>
          <p:cNvSpPr txBox="1"/>
          <p:nvPr/>
        </p:nvSpPr>
        <p:spPr>
          <a:xfrm>
            <a:off x="2363755" y="2200959"/>
            <a:ext cx="213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PSAP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121EB-F863-5EFA-496A-4B8A35CDEEFA}"/>
              </a:ext>
            </a:extLst>
          </p:cNvPr>
          <p:cNvSpPr txBox="1"/>
          <p:nvPr/>
        </p:nvSpPr>
        <p:spPr>
          <a:xfrm>
            <a:off x="7114903" y="930031"/>
            <a:ext cx="1785257" cy="663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PSAP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D4AFA-04EF-4BA0-8078-59DB4B366D54}"/>
              </a:ext>
            </a:extLst>
          </p:cNvPr>
          <p:cNvSpPr txBox="1"/>
          <p:nvPr/>
        </p:nvSpPr>
        <p:spPr>
          <a:xfrm>
            <a:off x="4045131" y="4243643"/>
            <a:ext cx="1785257" cy="663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128476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B9C3-57CD-7AC5-E8A8-40AB498F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The PSAP Boundary is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4B1-F442-2E3A-EAF9-7B1E0CC5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All GIS Data should be within, or coincident with PSAP Boundary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The PSAP Boundary should never be ‘empty’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2050" name="Picture 2" descr="Infinity is a concept, not a number.">
            <a:extLst>
              <a:ext uri="{FF2B5EF4-FFF2-40B4-BE49-F238E27FC236}">
                <a16:creationId xmlns:a16="http://schemas.microsoft.com/office/drawing/2014/main" id="{6E8F217B-9E76-41CB-7443-ADC6CC7C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080147"/>
            <a:ext cx="6524625" cy="34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1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0E3B9-2813-F6AC-A835-8BD05E64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NG911 GIS Data Layers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5FB0A-7EE3-AE6D-2946-2A3EF75C3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Responder (Emergency) Services Boundaries: polygon layers for Law, Fire, and EMS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Attaches responder information to the incoming call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Road Centerlines: polyline layer used, if needed, to locate caller based on road address ranges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Site and Structure Address Points: point layer of, at minimum, addressed structures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Attaches nearest address, within tolerance, to the incoming call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  <a:hlinkClick r:id="rId2"/>
              </a:rPr>
              <a:t>Simple explainer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5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C19A-E261-2244-64FA-F89AEC07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Should I collect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09CF-48E6-1163-FAAD-117672FB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The minimum is addressed structures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Don’t forget notable subunits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Apartments</a:t>
            </a:r>
          </a:p>
          <a:p>
            <a:pPr lvl="2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Multiple structure points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Can share same address number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Differentiated by fields like Building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Collect what can be maintained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And what is most useful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1F7BD-969A-372F-F25B-80042B65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709" y="2409050"/>
            <a:ext cx="4347655" cy="29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4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EC71-D3DB-5E58-6581-4B49F5EF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SSAP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35FA-368E-6426-1493-959E75D7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9663" cy="46274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There aren’t limits to potential granularity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Current data is better than obsolete data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Elevation (Z-axis) harder to accurately capture than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x,y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Improvements needed from carriers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Affects tall multistory buildings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Need the PSAP community to share their experiences and best practices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5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0FEC-D707-E4F3-7B1F-858580CC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Kentucky’s Current Progress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33834F-4D42-5F49-7BE7-F2C3B66A3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340" y="1825625"/>
            <a:ext cx="7339320" cy="4351338"/>
          </a:xfrm>
        </p:spPr>
      </p:pic>
    </p:spTree>
    <p:extLst>
      <p:ext uri="{BB962C8B-B14F-4D97-AF65-F5344CB8AC3E}">
        <p14:creationId xmlns:p14="http://schemas.microsoft.com/office/powerpoint/2010/main" val="397331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7322-2C4A-F374-F0E7-FD868B0A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Are we done yet?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127A6-F5C3-C710-34A4-EF80CE79F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GIS Data needs to be maintained and kept current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GIS Data Hub has limits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Great for attribute checks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Geometry checks will indicate some issues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It won’t tell you if a road centerline isn’t properly aligned or house demolished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Almost every PSAP has contributed their ‘piece’ of the puzzle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Now we must put it together and keep it current</a:t>
            </a:r>
          </a:p>
        </p:txBody>
      </p:sp>
    </p:spTree>
    <p:extLst>
      <p:ext uri="{BB962C8B-B14F-4D97-AF65-F5344CB8AC3E}">
        <p14:creationId xmlns:p14="http://schemas.microsoft.com/office/powerpoint/2010/main" val="259944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FD0D-061F-7DE6-4D34-FD917953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Internal or External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9B6E-F0B7-18A3-22B9-0C0872AEB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Who can you hire to maintain your data?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Datamark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, GeoComm, CDP-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MapSync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, and others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Area Development Districts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Maintaining your data internally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Costs: software, salary, and time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Collaborate with other parts of local government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0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AA50-21C3-942F-E235-86857781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GIS Software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B3A22-A2E5-5E94-5F69-A94F1C8B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ArcGIS: umbrella term for software published by ESRI, the main originator and developer of GIS software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QGIS: a free and open-source GIS software product like other open-source products (OpenOffice, Firefox, Linux, etc.)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Third Party Editors: software products commonly built on ESRI software with simplified functionality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Ex.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GeoConex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GIS Map</a:t>
            </a:r>
          </a:p>
        </p:txBody>
      </p:sp>
    </p:spTree>
    <p:extLst>
      <p:ext uri="{BB962C8B-B14F-4D97-AF65-F5344CB8AC3E}">
        <p14:creationId xmlns:p14="http://schemas.microsoft.com/office/powerpoint/2010/main" val="299181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1569-4354-7181-6454-3A11BD93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482DF-4D2B-2C7A-1B1B-D72CF3558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Section 1: GIS Basics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a. What is GIS?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b. GIS and Next Generation 9-1-1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c. GIS Software Options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Section 2: Tips and Tricks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Section 3: Questions</a:t>
            </a:r>
          </a:p>
        </p:txBody>
      </p:sp>
    </p:spTree>
    <p:extLst>
      <p:ext uri="{BB962C8B-B14F-4D97-AF65-F5344CB8AC3E}">
        <p14:creationId xmlns:p14="http://schemas.microsoft.com/office/powerpoint/2010/main" val="4045531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2B5A-A853-2747-5FAD-6D83735D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ArcGIS 10.x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6B38-71AA-9F4B-DA27-A7AD0CE0E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26783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Last version 10.8.2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Support set to end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Have a plan to transition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A30AE-B46B-E4E0-78B1-1E608ED5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455" y="1635579"/>
            <a:ext cx="69151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0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9609-9404-F7A2-AFD9-B5297390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ArcGIS Pro 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5A21-A867-B49F-CF1B-1A3ACB9D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ESRI business trends are towards greater integration with ArcGIS Online (AGOL), subscription model, web-based analysis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Be aware of license levels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Creator (Basic) lacks functionality needed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Professional (Standard) sufficient, $2,200/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yr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Most add-ons, extensions, and extra credits are unnecessary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Licensing managed in AGOL account</a:t>
            </a:r>
          </a:p>
        </p:txBody>
      </p:sp>
    </p:spTree>
    <p:extLst>
      <p:ext uri="{BB962C8B-B14F-4D97-AF65-F5344CB8AC3E}">
        <p14:creationId xmlns:p14="http://schemas.microsoft.com/office/powerpoint/2010/main" val="284385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7A51-45D9-593A-CB33-AA6DF158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QGIS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8BDC-9246-3059-074F-DB1485864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Open-Source (Free)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Comparable functionality to ArcGIS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Smaller userbase, different learning curve</a:t>
            </a:r>
          </a:p>
        </p:txBody>
      </p:sp>
      <p:pic>
        <p:nvPicPr>
          <p:cNvPr id="3074" name="Picture 2" descr="QGIS 3 Released! — Community Health Maps">
            <a:extLst>
              <a:ext uri="{FF2B5EF4-FFF2-40B4-BE49-F238E27FC236}">
                <a16:creationId xmlns:a16="http://schemas.microsoft.com/office/drawing/2014/main" id="{219DEFA7-F991-57ED-49C3-0188A13B5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4" y="214313"/>
            <a:ext cx="5476875" cy="19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0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2688-6F7D-CAC4-B016-C055A147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Third Party Mapping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68A1E-29FD-3A88-4D85-A055FC42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Provide a simplified map viewer and editor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Can lack functionality for user to make necessary edits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Can complicate workflows</a:t>
            </a:r>
          </a:p>
        </p:txBody>
      </p:sp>
    </p:spTree>
    <p:extLst>
      <p:ext uri="{BB962C8B-B14F-4D97-AF65-F5344CB8AC3E}">
        <p14:creationId xmlns:p14="http://schemas.microsoft.com/office/powerpoint/2010/main" val="178212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7D1C-3850-D85E-508D-2624AE43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2206C-B2AF-B15A-7F2E-43771C422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Free resources out there, may require digging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ESRI and QGIS have free tutorials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My advice: get your toes wet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4CBE-AF1B-02C5-4BA5-82896531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06E1-8D9B-7100-9AD8-E7286DA4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Shapefiles vs. Geodatabases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Demos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Understanding where your data “lives”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Selections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Field Calculations</a:t>
            </a:r>
          </a:p>
        </p:txBody>
      </p:sp>
    </p:spTree>
    <p:extLst>
      <p:ext uri="{BB962C8B-B14F-4D97-AF65-F5344CB8AC3E}">
        <p14:creationId xmlns:p14="http://schemas.microsoft.com/office/powerpoint/2010/main" val="10704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5716-BB62-491C-8C3A-BA887A42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Shapefiles vs. Geodatabases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AECA5-325C-789B-56A6-C33952892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Two most common file storage methods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Shapefiles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Still commonly used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Be aware of subfiles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Become unstable when large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22EB3-B920-58F1-C90B-9BAC42C5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24" y="2719387"/>
            <a:ext cx="1771650" cy="1419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1E0C18-31C5-C940-50AA-CEF73AD6C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465" y="2377031"/>
            <a:ext cx="2799126" cy="18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0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0EBE-2E7F-4409-5F1A-0A55CA6E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Shapefiles vs. Geodatabases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4EF0B-41C7-56BA-2B9C-2A0CD370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Geodatabases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Technically ESRI proprietary format, conversion to and from in QGIS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Greater functionality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Domains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Topology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Can export to shapefile if needed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49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37CB-FA62-A23C-2D5B-9F2840C6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Uploading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AA0CF-7B60-4AA6-71FF-315273AA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With shapefiles, verify that all layers and constituent files in the same folder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Send to Zip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With geodatabase, verify all needed layers within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Send to Zip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386A3-5EA1-6A2F-3BE0-7E547879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336" y="2731227"/>
            <a:ext cx="1114425" cy="2286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2ED350-9EE6-8B15-AD74-D58A03C6255D}"/>
              </a:ext>
            </a:extLst>
          </p:cNvPr>
          <p:cNvCxnSpPr/>
          <p:nvPr/>
        </p:nvCxnSpPr>
        <p:spPr>
          <a:xfrm>
            <a:off x="5451566" y="2817224"/>
            <a:ext cx="1088572" cy="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053D5A8-BAE9-BF4B-F10B-BC1815BD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16" y="2707686"/>
            <a:ext cx="1095375" cy="219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E4377A-8D83-CEFD-44F5-725EDB179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336" y="4115752"/>
            <a:ext cx="1019175" cy="2190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E5B094-392C-3D99-C178-EEB1E1B74717}"/>
              </a:ext>
            </a:extLst>
          </p:cNvPr>
          <p:cNvCxnSpPr/>
          <p:nvPr/>
        </p:nvCxnSpPr>
        <p:spPr>
          <a:xfrm>
            <a:off x="5451566" y="4199164"/>
            <a:ext cx="1088572" cy="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9BA0ED9-3F1E-868F-FFDC-1628088F1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193" y="4115752"/>
            <a:ext cx="10477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90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13DD-D31F-F28A-99B8-D62F3903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56367-4E62-1C51-F74A-B43897648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Watson.Harding@ky.gov</a:t>
            </a:r>
          </a:p>
        </p:txBody>
      </p:sp>
    </p:spTree>
    <p:extLst>
      <p:ext uri="{BB962C8B-B14F-4D97-AF65-F5344CB8AC3E}">
        <p14:creationId xmlns:p14="http://schemas.microsoft.com/office/powerpoint/2010/main" val="306578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E309-5D6B-0562-6543-5D4CE043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What is GIS?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C54E-D0F8-BC0B-2D90-18072490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GIS stands for Geographic Information Systems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 computer system that analyzes and displays geographically referenced data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Ex. A Fire Hydrant layer contains both points representing the location of hydrants and the attributes of every individual hydrant such as flow capacity, last inspection</a:t>
            </a: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Commonly points, lines, and polygons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Geometry=Spatial properties, Attributes=Table data</a:t>
            </a:r>
          </a:p>
          <a:p>
            <a:pPr lvl="2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7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D402187-F107-BD11-134E-6C5168F31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11" y="145380"/>
            <a:ext cx="7430777" cy="65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25A2-D120-1786-FE78-824677C8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006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GIS is Foundational to Next Generation 9-1-1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E0A6F-746B-6AE1-EA18-D547FEC61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At its most basic, the goal is to connect the caller with the correct PSAP as quickly as possible while minimizing complications (transfers, etc.)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This works through the relationship of the cellular device and PSAP Boundaries (Geospatial Routing)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The phone broadcasts its location, a point, and compares it to PSAP Boundaries, polygons. The call is routed to the PSAP polygon in which the caller’s point is located.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8945-7D4B-D731-FCFC-F29A411F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It’s a little more complicated than that…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FBD5C7-1321-BD2D-46E2-C520A996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46" y="1610405"/>
            <a:ext cx="85725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7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1E41-AD69-57AA-6AA1-E37A56EE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GIS and NG911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B1EB6-CAC4-31AC-E402-4E550A42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88337" cy="4965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NG911 is coming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KY911SB has been allocated funding and is in the RFP process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Need statewide layers, without gaps and overlaps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Created by aggregation of PSAPs’ GIS data submissions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KY911SB contracted with GeoComm to QC and aggregate submissions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  <a:hlinkClick r:id="rId2"/>
              </a:rPr>
              <a:t>Project Page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  <a:hlinkClick r:id="rId3"/>
              </a:rPr>
              <a:t>GeoComm KY Team Email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  <a:hlinkClick r:id="rId4"/>
              </a:rPr>
              <a:t>NENA GIS Data Model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7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DCFD-4A57-4719-7AA7-CA70954D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Upload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3455C-259E-6F73-31C9-0041D95BB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706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PSAPs submit their package with all required layers by uploading to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GeoComm’s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browser-based GIS Data Hub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Can ingest zipped Shapefiles and Geodatabases, more later</a:t>
            </a: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Fields mapped to NENA GIS Data Model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The submission is ran through attribute and geometry checks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If submission is free of critical errors, it is aggregated into statewide layers. Otherwise a Fallout Report generated.</a:t>
            </a:r>
          </a:p>
        </p:txBody>
      </p:sp>
    </p:spTree>
    <p:extLst>
      <p:ext uri="{BB962C8B-B14F-4D97-AF65-F5344CB8AC3E}">
        <p14:creationId xmlns:p14="http://schemas.microsoft.com/office/powerpoint/2010/main" val="247741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CB6E-2CB2-408A-309D-259AB55D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E12CA-928B-4617-870E-22F7C227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Every PSAP must upload their GIS Data once per quarter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Notify Board and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GeoComm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of personnel changes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Help always available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  <a:hlinkClick r:id="rId2"/>
              </a:rPr>
              <a:t>Watson.Harding@ky.gov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lvl="1"/>
            <a:r>
              <a:rPr lang="en-US" dirty="0">
                <a:hlinkClick r:id="rId3"/>
              </a:rPr>
              <a:t>GCTeamKY911@geo-comm.com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06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D5941B62B9E488DC3C01126222B98" ma:contentTypeVersion="1" ma:contentTypeDescription="Create a new document." ma:contentTypeScope="" ma:versionID="ada1942ce236dbbb6324b34cd681f78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0CD713-E81F-4793-B8BC-F39930375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5330CC-7676-416E-85BA-F618E8358BAD}">
  <ds:schemaRefs>
    <ds:schemaRef ds:uri="http://schemas.microsoft.com/office/2006/documentManagement/types"/>
    <ds:schemaRef ds:uri="http://www.w3.org/XML/1998/namespace"/>
    <ds:schemaRef ds:uri="http://purl.org/dc/terms/"/>
    <ds:schemaRef ds:uri="eb14f02e-ffd3-4750-8499-a4a980bcb404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2ddbb9c-9ed4-4851-8d3f-a064ab27c602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3E61FF1-9CFA-4F7B-9BF3-B97A53ED84B9}"/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1041</Words>
  <Application>Microsoft Office PowerPoint</Application>
  <PresentationFormat>Widescreen</PresentationFormat>
  <Paragraphs>196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Abadi</vt:lpstr>
      <vt:lpstr>Arial</vt:lpstr>
      <vt:lpstr>Calibri</vt:lpstr>
      <vt:lpstr>Calibri Light</vt:lpstr>
      <vt:lpstr>Office Theme</vt:lpstr>
      <vt:lpstr>GIS Basics  for Beginners</vt:lpstr>
      <vt:lpstr>Outline</vt:lpstr>
      <vt:lpstr>What is GIS?</vt:lpstr>
      <vt:lpstr>PowerPoint Presentation</vt:lpstr>
      <vt:lpstr>GIS is Foundational to Next Generation 9-1-1</vt:lpstr>
      <vt:lpstr>It’s a little more complicated than that…</vt:lpstr>
      <vt:lpstr>GIS and NG911</vt:lpstr>
      <vt:lpstr>Upload Process</vt:lpstr>
      <vt:lpstr>Requirements</vt:lpstr>
      <vt:lpstr>NG911 GIS Data Layers</vt:lpstr>
      <vt:lpstr>PowerPoint Presentation</vt:lpstr>
      <vt:lpstr>The PSAP Boundary is All</vt:lpstr>
      <vt:lpstr>NG911 GIS Data Layers</vt:lpstr>
      <vt:lpstr>Should I collect it?</vt:lpstr>
      <vt:lpstr>SSAP Challenges</vt:lpstr>
      <vt:lpstr>Kentucky’s Current Progress</vt:lpstr>
      <vt:lpstr>Are we done yet?</vt:lpstr>
      <vt:lpstr>Internal or External Workforce</vt:lpstr>
      <vt:lpstr>GIS Software Options</vt:lpstr>
      <vt:lpstr>ArcGIS 10.x</vt:lpstr>
      <vt:lpstr>ArcGIS Pro 3.3</vt:lpstr>
      <vt:lpstr>QGIS</vt:lpstr>
      <vt:lpstr>Third Party Mapping Software</vt:lpstr>
      <vt:lpstr>Training</vt:lpstr>
      <vt:lpstr>Tips and Tricks</vt:lpstr>
      <vt:lpstr>Shapefiles vs. Geodatabases</vt:lpstr>
      <vt:lpstr>Shapefiles vs. Geodatabases</vt:lpstr>
      <vt:lpstr>Uploading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Basics  for Beginners</dc:title>
  <dc:creator>Harding, Watson C (KY911B)</dc:creator>
  <cp:lastModifiedBy>Harding, Watson C (KY911B)</cp:lastModifiedBy>
  <cp:revision>2</cp:revision>
  <dcterms:created xsi:type="dcterms:W3CDTF">2024-10-28T16:36:01Z</dcterms:created>
  <dcterms:modified xsi:type="dcterms:W3CDTF">2024-10-29T15:05:49Z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0x010100A2FD5941B62B9E488DC3C01126222B98</vt:lpwstr>
  </property>
</Properties>
</file>