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5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5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4"/>
  </p:notesMasterIdLst>
  <p:handoutMasterIdLst>
    <p:handoutMasterId r:id="rId55"/>
  </p:handoutMasterIdLst>
  <p:sldIdLst>
    <p:sldId id="256" r:id="rId2"/>
    <p:sldId id="371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85" r:id="rId12"/>
    <p:sldId id="348" r:id="rId13"/>
    <p:sldId id="349" r:id="rId14"/>
    <p:sldId id="350" r:id="rId15"/>
    <p:sldId id="373" r:id="rId16"/>
    <p:sldId id="351" r:id="rId17"/>
    <p:sldId id="355" r:id="rId18"/>
    <p:sldId id="352" r:id="rId19"/>
    <p:sldId id="353" r:id="rId20"/>
    <p:sldId id="374" r:id="rId21"/>
    <p:sldId id="354" r:id="rId22"/>
    <p:sldId id="376" r:id="rId23"/>
    <p:sldId id="380" r:id="rId24"/>
    <p:sldId id="381" r:id="rId25"/>
    <p:sldId id="382" r:id="rId26"/>
    <p:sldId id="383" r:id="rId27"/>
    <p:sldId id="384" r:id="rId28"/>
    <p:sldId id="356" r:id="rId29"/>
    <p:sldId id="377" r:id="rId30"/>
    <p:sldId id="357" r:id="rId31"/>
    <p:sldId id="358" r:id="rId32"/>
    <p:sldId id="386" r:id="rId33"/>
    <p:sldId id="390" r:id="rId34"/>
    <p:sldId id="387" r:id="rId35"/>
    <p:sldId id="388" r:id="rId36"/>
    <p:sldId id="379" r:id="rId37"/>
    <p:sldId id="399" r:id="rId38"/>
    <p:sldId id="400" r:id="rId39"/>
    <p:sldId id="401" r:id="rId40"/>
    <p:sldId id="360" r:id="rId41"/>
    <p:sldId id="361" r:id="rId42"/>
    <p:sldId id="389" r:id="rId43"/>
    <p:sldId id="362" r:id="rId44"/>
    <p:sldId id="363" r:id="rId45"/>
    <p:sldId id="402" r:id="rId46"/>
    <p:sldId id="378" r:id="rId47"/>
    <p:sldId id="364" r:id="rId48"/>
    <p:sldId id="366" r:id="rId49"/>
    <p:sldId id="367" r:id="rId50"/>
    <p:sldId id="368" r:id="rId51"/>
    <p:sldId id="369" r:id="rId52"/>
    <p:sldId id="299" r:id="rId53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9900"/>
    <a:srgbClr val="0000CC"/>
    <a:srgbClr val="FF99CC"/>
    <a:srgbClr val="FF0066"/>
    <a:srgbClr val="FF6600"/>
    <a:srgbClr val="9999FF"/>
    <a:srgbClr val="6600FF"/>
    <a:srgbClr val="33CC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4675" autoAdjust="0"/>
  </p:normalViewPr>
  <p:slideViewPr>
    <p:cSldViewPr>
      <p:cViewPr varScale="1">
        <p:scale>
          <a:sx n="73" d="100"/>
          <a:sy n="73" d="100"/>
        </p:scale>
        <p:origin x="15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customXml" Target="../customXml/item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204" cy="46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8" rIns="91577" bIns="45788" numCol="1" anchor="t" anchorCtr="0" compatLnSpc="1">
            <a:prstTxWarp prst="textNoShape">
              <a:avLst/>
            </a:prstTxWarp>
          </a:bodyPr>
          <a:lstStyle>
            <a:lvl1pPr defTabSz="914981">
              <a:defRPr sz="1200" i="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285" y="0"/>
            <a:ext cx="3044204" cy="46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8" rIns="91577" bIns="45788" numCol="1" anchor="t" anchorCtr="0" compatLnSpc="1">
            <a:prstTxWarp prst="textNoShape">
              <a:avLst/>
            </a:prstTxWarp>
          </a:bodyPr>
          <a:lstStyle>
            <a:lvl1pPr algn="r" defTabSz="914981">
              <a:defRPr sz="1200" i="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1880"/>
            <a:ext cx="3044204" cy="46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8" rIns="91577" bIns="45788" numCol="1" anchor="b" anchorCtr="0" compatLnSpc="1">
            <a:prstTxWarp prst="textNoShape">
              <a:avLst/>
            </a:prstTxWarp>
          </a:bodyPr>
          <a:lstStyle>
            <a:lvl1pPr defTabSz="914981">
              <a:defRPr sz="1200" i="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285" y="8841880"/>
            <a:ext cx="3044204" cy="46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8" rIns="91577" bIns="45788" numCol="1" anchor="b" anchorCtr="0" compatLnSpc="1">
            <a:prstTxWarp prst="textNoShape">
              <a:avLst/>
            </a:prstTxWarp>
          </a:bodyPr>
          <a:lstStyle>
            <a:lvl1pPr algn="r" defTabSz="914981">
              <a:defRPr sz="1200" i="0" u="none">
                <a:latin typeface="Arial" charset="0"/>
              </a:defRPr>
            </a:lvl1pPr>
          </a:lstStyle>
          <a:p>
            <a:pPr>
              <a:defRPr/>
            </a:pPr>
            <a:fld id="{E2E470E7-804D-420A-BA5D-093F9D29A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7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204" cy="46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8" rIns="91577" bIns="45788" numCol="1" anchor="t" anchorCtr="0" compatLnSpc="1">
            <a:prstTxWarp prst="textNoShape">
              <a:avLst/>
            </a:prstTxWarp>
          </a:bodyPr>
          <a:lstStyle>
            <a:lvl1pPr defTabSz="914981">
              <a:defRPr sz="1200" i="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285" y="0"/>
            <a:ext cx="3044204" cy="46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8" rIns="91577" bIns="45788" numCol="1" anchor="t" anchorCtr="0" compatLnSpc="1">
            <a:prstTxWarp prst="textNoShape">
              <a:avLst/>
            </a:prstTxWarp>
          </a:bodyPr>
          <a:lstStyle>
            <a:lvl1pPr algn="r" defTabSz="914981">
              <a:defRPr sz="1200" i="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6138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33" y="4421743"/>
            <a:ext cx="5617836" cy="418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8" rIns="91577" bIns="45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1880"/>
            <a:ext cx="3044204" cy="46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8" rIns="91577" bIns="45788" numCol="1" anchor="b" anchorCtr="0" compatLnSpc="1">
            <a:prstTxWarp prst="textNoShape">
              <a:avLst/>
            </a:prstTxWarp>
          </a:bodyPr>
          <a:lstStyle>
            <a:lvl1pPr defTabSz="914981">
              <a:defRPr sz="1200" i="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285" y="8841880"/>
            <a:ext cx="3044204" cy="46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8" rIns="91577" bIns="45788" numCol="1" anchor="b" anchorCtr="0" compatLnSpc="1">
            <a:prstTxWarp prst="textNoShape">
              <a:avLst/>
            </a:prstTxWarp>
          </a:bodyPr>
          <a:lstStyle>
            <a:lvl1pPr algn="r" defTabSz="914981">
              <a:defRPr sz="1200" i="0" u="none">
                <a:latin typeface="Arial" charset="0"/>
              </a:defRPr>
            </a:lvl1pPr>
          </a:lstStyle>
          <a:p>
            <a:pPr>
              <a:defRPr/>
            </a:pPr>
            <a:fld id="{C0346D03-A0B9-4C1B-8814-4A16A670D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63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981" eaLnBrk="0" hangingPunct="0">
              <a:defRPr sz="2400"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52568" indent="-289449" defTabSz="914981" eaLnBrk="0" hangingPunct="0">
              <a:defRPr sz="2400"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57797" indent="-231560" defTabSz="914981" eaLnBrk="0" hangingPunct="0">
              <a:defRPr sz="2400"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20916" indent="-231560" defTabSz="914981" eaLnBrk="0" hangingPunct="0">
              <a:defRPr sz="2400"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84035" indent="-231560" defTabSz="914981" eaLnBrk="0" hangingPunct="0">
              <a:defRPr sz="2400"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47153" indent="-231560" defTabSz="914981" eaLnBrk="0" fontAlgn="base" hangingPunct="0">
              <a:spcBef>
                <a:spcPct val="0"/>
              </a:spcBef>
              <a:spcAft>
                <a:spcPct val="0"/>
              </a:spcAft>
              <a:defRPr sz="2400"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3010272" indent="-231560" defTabSz="914981" eaLnBrk="0" fontAlgn="base" hangingPunct="0">
              <a:spcBef>
                <a:spcPct val="0"/>
              </a:spcBef>
              <a:spcAft>
                <a:spcPct val="0"/>
              </a:spcAft>
              <a:defRPr sz="2400"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73391" indent="-231560" defTabSz="914981" eaLnBrk="0" fontAlgn="base" hangingPunct="0">
              <a:spcBef>
                <a:spcPct val="0"/>
              </a:spcBef>
              <a:spcAft>
                <a:spcPct val="0"/>
              </a:spcAft>
              <a:defRPr sz="2400"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936509" indent="-231560" defTabSz="914981" eaLnBrk="0" fontAlgn="base" hangingPunct="0">
              <a:spcBef>
                <a:spcPct val="0"/>
              </a:spcBef>
              <a:spcAft>
                <a:spcPct val="0"/>
              </a:spcAft>
              <a:defRPr sz="2400"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76FC70-75B0-468A-BC68-D54450222393}" type="slidenum">
              <a:rPr lang="en-US" sz="1200" i="0" u="none">
                <a:latin typeface="Arial" charset="0"/>
              </a:rPr>
              <a:pPr eaLnBrk="1" hangingPunct="1"/>
              <a:t>1</a:t>
            </a:fld>
            <a:endParaRPr lang="en-US" sz="1200" i="0" u="none" dirty="0">
              <a:latin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0105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4725F-CDBB-4554-9612-29DD9872F6B2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820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76400"/>
            <a:ext cx="91440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48962-847F-43BE-AB5B-93B650002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4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5F495-0910-4EC7-821F-2D9AA6AFF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9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76407-EA6D-4603-9191-A8C803BF1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8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F2D4A-E24B-469F-9B1E-12C7DFB50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7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10DB5-ADF0-4D20-8351-4B34D58F9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F035E-B288-432C-AC34-D6BE966B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3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174B-7CB2-4585-A1F3-342F71EBF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8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75BAB-F259-46A5-959F-521F78CAF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5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FF245-4263-4BC4-8FDB-66FF0384F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3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226C6-872A-4D30-AD76-540C15F7E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7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82965-BA94-4790-B214-7711F028E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5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u="none"/>
            </a:lvl1pPr>
          </a:lstStyle>
          <a:p>
            <a:pPr>
              <a:defRPr/>
            </a:pPr>
            <a:fld id="{08F032D4-B0D9-49F4-A622-EE19F7AA4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0" y="812800"/>
            <a:ext cx="9144000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ctionary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com/url?sa=i&amp;rct=j&amp;q=&amp;esrc=s&amp;frm=1&amp;source=images&amp;cd=&amp;cad=rja&amp;uact=8&amp;ved=0CAcQjRxqFQoTCL-h5qTJ2McCFcbTgAod9OYAIQ&amp;url=http://public.csr.nih.gov/aboutcsr/NewsAndPublications/PeerReviewNotes/Pages/Peer-Review-Notes-May2013part4.aspx&amp;bvm=bv.101800829,d.aWw&amp;psig=AFQjCNHqiUk0ijJORUWU0crN19tD-LpiIQ&amp;ust=1441290896797438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upload.wikimedia.org/wikipedia/commons/5/50/Red_Checkmark.sv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mrsboard.ky.gov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j02160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685800"/>
            <a:ext cx="213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0" descr="911c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66750"/>
            <a:ext cx="2032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tower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685800"/>
            <a:ext cx="819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j031399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66750"/>
            <a:ext cx="142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D-9A TOWER 040303-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58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PH01643J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685800"/>
            <a:ext cx="1219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10-5 Tower 102003-0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66750"/>
            <a:ext cx="1117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952500"/>
            <a:ext cx="4724400" cy="3543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5814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none" dirty="0" smtClean="0">
                <a:solidFill>
                  <a:schemeClr val="bg1"/>
                </a:solidFill>
              </a:rPr>
              <a:t>2017 Kentucky 911 Services Board</a:t>
            </a:r>
          </a:p>
          <a:p>
            <a:pPr algn="ctr"/>
            <a:r>
              <a:rPr lang="en-US" sz="4400" b="1" u="none" dirty="0" smtClean="0">
                <a:solidFill>
                  <a:schemeClr val="bg1"/>
                </a:solidFill>
              </a:rPr>
              <a:t>Grant Workshop</a:t>
            </a:r>
            <a:endParaRPr lang="en-US" sz="4400" b="1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 585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 smtClean="0"/>
              <a:t>Impact on Grant Fund</a:t>
            </a:r>
          </a:p>
          <a:p>
            <a:pPr lvl="1"/>
            <a:r>
              <a:rPr lang="en-US" sz="2400" dirty="0" smtClean="0"/>
              <a:t>Only Certified PSAPs are eligible for to apply for grants</a:t>
            </a:r>
          </a:p>
          <a:p>
            <a:pPr lvl="1"/>
            <a:r>
              <a:rPr lang="en-US" sz="2400" dirty="0" smtClean="0"/>
              <a:t>Certified PSAPs are prioritized for funding purposes:</a:t>
            </a:r>
          </a:p>
          <a:p>
            <a:pPr lvl="2"/>
            <a:r>
              <a:rPr lang="en-US" dirty="0" smtClean="0"/>
              <a:t>I. Multi-County PSAPs</a:t>
            </a:r>
          </a:p>
          <a:p>
            <a:pPr lvl="2"/>
            <a:r>
              <a:rPr lang="en-US" dirty="0" smtClean="0"/>
              <a:t>II. PSAPs covering entire County and all Cities within; KSP Posts</a:t>
            </a:r>
          </a:p>
          <a:p>
            <a:pPr lvl="2"/>
            <a:r>
              <a:rPr lang="en-US" dirty="0" smtClean="0"/>
              <a:t>III. City only PSAPs; County only PSAPs</a:t>
            </a:r>
          </a:p>
          <a:p>
            <a:pPr lvl="1"/>
            <a:r>
              <a:rPr lang="en-US" sz="2400" dirty="0" smtClean="0"/>
              <a:t>Consolidation incentive doubled to $200,000 per (primary) PSAP, maximum of $400,000 per County in reimbursed expenses associated with the consolidation</a:t>
            </a:r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567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The Board operates with </a:t>
            </a:r>
            <a:r>
              <a:rPr lang="en-US" sz="2400" b="1" u="sng" dirty="0" smtClean="0"/>
              <a:t>13 voting members </a:t>
            </a:r>
            <a:r>
              <a:rPr lang="en-US" sz="2400" dirty="0" smtClean="0"/>
              <a:t>appointed by the Governor, two of which serve by virtue of their position (KSP Commissioner and KOHS Director), and </a:t>
            </a:r>
            <a:r>
              <a:rPr lang="en-US" sz="2400" b="1" u="sng" dirty="0" smtClean="0"/>
              <a:t>2 non-voting members</a:t>
            </a:r>
            <a:r>
              <a:rPr lang="en-US" sz="2400" dirty="0" smtClean="0"/>
              <a:t> appointed by the Speaker of the House and President of the Senate. 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u="sng" dirty="0" smtClean="0"/>
              <a:t>Dale Edmondson</a:t>
            </a:r>
            <a:r>
              <a:rPr lang="en-US" sz="2400" dirty="0" smtClean="0"/>
              <a:t>, PSAP Director of the Campbell County Consolidated Dispatch, is the current Chairman of the Kentucky 911 Services Board.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The Board operates with a </a:t>
            </a:r>
            <a:r>
              <a:rPr lang="en-US" sz="2400" b="1" u="sng" dirty="0" smtClean="0"/>
              <a:t>Committee system </a:t>
            </a:r>
            <a:r>
              <a:rPr lang="en-US" sz="2400" dirty="0" smtClean="0"/>
              <a:t>with most issues coming before the Board for a decision vetted first by the appropriate Committee for recommendation to the full Board.  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Fund Overview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Created in 2006 as an amendment to KRS 65.7631</a:t>
            </a:r>
          </a:p>
          <a:p>
            <a:r>
              <a:rPr lang="en-US" sz="2400" smtClean="0"/>
              <a:t>10% of all CMRS revenue is deposited into the Grant Fund</a:t>
            </a:r>
          </a:p>
          <a:p>
            <a:r>
              <a:rPr lang="en-US" sz="2400" smtClean="0"/>
              <a:t>“for the establishment and improvement of E911 services . .”</a:t>
            </a:r>
          </a:p>
          <a:p>
            <a:r>
              <a:rPr lang="en-US" sz="2400" smtClean="0"/>
              <a:t>“for incentives to create more efficient delivery of E911 . . .”</a:t>
            </a:r>
          </a:p>
          <a:p>
            <a:r>
              <a:rPr lang="en-US" sz="2400" smtClean="0"/>
              <a:t>“for improvements of 911 infrastructure by wireless carriers”</a:t>
            </a:r>
          </a:p>
          <a:p>
            <a:r>
              <a:rPr lang="en-US" sz="2400" smtClean="0"/>
              <a:t>for PSAP Consolidation reimbursement*</a:t>
            </a:r>
          </a:p>
          <a:p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*The CMRS PSAP Consolidation Grant is a separate, non-competitive application and should not be applied for through this competitive process.</a:t>
            </a:r>
          </a:p>
          <a:p>
            <a:pPr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Grant Application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6096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0" u="none" dirty="0" smtClean="0">
                <a:solidFill>
                  <a:srgbClr val="0000CC"/>
                </a:solidFill>
              </a:rPr>
              <a:t>Available at http://911board.ky.gov. </a:t>
            </a:r>
            <a:endParaRPr lang="en-US" b="1" i="0" u="none" dirty="0">
              <a:solidFill>
                <a:srgbClr val="0000CC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8695" y="1066800"/>
            <a:ext cx="3842810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Grant Requirements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 u="sng" dirty="0" smtClean="0"/>
              <a:t>Mandatory Project Requirement</a:t>
            </a:r>
          </a:p>
          <a:p>
            <a:pPr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Application </a:t>
            </a:r>
            <a:r>
              <a:rPr lang="en-US" b="1" i="1" u="sng" dirty="0" smtClean="0"/>
              <a:t>MUST</a:t>
            </a:r>
            <a:r>
              <a:rPr lang="en-US" dirty="0" smtClean="0"/>
              <a:t> be consistent with the State 911 Plan.</a:t>
            </a:r>
          </a:p>
          <a:p>
            <a:pPr algn="ctr">
              <a:buFontTx/>
              <a:buNone/>
            </a:pPr>
            <a:endParaRPr lang="en-US" dirty="0" smtClean="0"/>
          </a:p>
        </p:txBody>
      </p:sp>
      <p:pic>
        <p:nvPicPr>
          <p:cNvPr id="8196" name="Picture 2" descr="C:\Users\KOHS-TandyS.Hubbard\AppData\Local\Microsoft\Windows\Temporary Internet Files\Content.IE5\E6H2UG0J\MC90044025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572000"/>
            <a:ext cx="180657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Kentucky State 911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191000"/>
          </a:xfrm>
        </p:spPr>
        <p:txBody>
          <a:bodyPr/>
          <a:lstStyle/>
          <a:p>
            <a:r>
              <a:rPr lang="en-US" dirty="0" smtClean="0"/>
              <a:t>Basic Components</a:t>
            </a:r>
          </a:p>
          <a:p>
            <a:pPr lvl="1"/>
            <a:r>
              <a:rPr lang="en-US" dirty="0" smtClean="0"/>
              <a:t>Statewide </a:t>
            </a:r>
            <a:r>
              <a:rPr lang="en-US" dirty="0" err="1" smtClean="0"/>
              <a:t>ESInet</a:t>
            </a:r>
            <a:r>
              <a:rPr lang="en-US" dirty="0" smtClean="0"/>
              <a:t>, “network of networks”</a:t>
            </a:r>
          </a:p>
          <a:p>
            <a:pPr lvl="1"/>
            <a:r>
              <a:rPr lang="en-US" dirty="0" smtClean="0"/>
              <a:t>Regional IP Networks</a:t>
            </a:r>
          </a:p>
          <a:p>
            <a:pPr lvl="1"/>
            <a:r>
              <a:rPr lang="en-US" dirty="0" smtClean="0"/>
              <a:t>Host/Remote Provisioning w/Shared Hardware, Software, etc….</a:t>
            </a:r>
          </a:p>
          <a:p>
            <a:pPr lvl="1"/>
            <a:r>
              <a:rPr lang="en-US" dirty="0" smtClean="0"/>
              <a:t>NG Level Mapping, Call Routing</a:t>
            </a:r>
          </a:p>
          <a:p>
            <a:pPr lvl="1"/>
            <a:r>
              <a:rPr lang="en-US" dirty="0" smtClean="0"/>
              <a:t>Legacy System Maintenance and Gateways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9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Grant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en-US" b="1" u="sng" dirty="0" smtClean="0"/>
              <a:t>Project Priorities</a:t>
            </a:r>
            <a:br>
              <a:rPr lang="en-US" b="1" u="sng" dirty="0" smtClean="0"/>
            </a:br>
            <a:r>
              <a:rPr lang="en-US" sz="2000" b="1" dirty="0" smtClean="0"/>
              <a:t>(in no particular order)</a:t>
            </a:r>
            <a:endParaRPr lang="en-US" sz="2000" dirty="0" smtClean="0"/>
          </a:p>
          <a:p>
            <a:pPr marL="457200" indent="-457200">
              <a:buFontTx/>
              <a:buAutoNum type="arabicParenR"/>
              <a:defRPr/>
            </a:pPr>
            <a:r>
              <a:rPr lang="en-US" sz="2400" dirty="0" smtClean="0"/>
              <a:t>Emergency – dire need just to survive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sz="2400" dirty="0" smtClean="0"/>
              <a:t>Compliance with State 911 Plan and NG911 Themes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sz="2400" dirty="0" smtClean="0"/>
              <a:t>Efficiency in cost and/or service delivery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sz="2400" dirty="0" smtClean="0"/>
              <a:t>Regional Impact/Regionalization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sz="2400" dirty="0" smtClean="0"/>
              <a:t>Innovation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sz="2400" dirty="0" smtClean="0"/>
              <a:t>Applicant exhibits sustainability/project helps the applicant become more sustainable</a:t>
            </a:r>
            <a:br>
              <a:rPr lang="en-US" sz="2400" dirty="0" smtClean="0"/>
            </a:br>
            <a:endParaRPr lang="en-US" sz="2400" i="1" dirty="0" smtClean="0"/>
          </a:p>
          <a:p>
            <a:pPr marL="457200" indent="-457200" algn="ctr">
              <a:buFontTx/>
              <a:buNone/>
              <a:defRPr/>
            </a:pPr>
            <a:r>
              <a:rPr lang="en-US" sz="2400" i="1" dirty="0" smtClean="0"/>
              <a:t>*</a:t>
            </a:r>
            <a:r>
              <a:rPr lang="en-US" sz="2400" b="1" i="1" dirty="0" smtClean="0"/>
              <a:t>Funded grant applications should attempt to meet one or more of the listed priorities.  </a:t>
            </a:r>
            <a:endParaRPr lang="en-US" sz="2400" b="1" i="1" dirty="0"/>
          </a:p>
        </p:txBody>
      </p:sp>
      <p:pic>
        <p:nvPicPr>
          <p:cNvPr id="9220" name="Picture 2" descr="C:\Users\KOHS-TandyS.Hubbard\AppData\Local\Microsoft\Windows\Temporary Internet Files\Content.IE5\4DQXE58D\MC90043492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277">
            <a:off x="7216338" y="73933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Grant Requirements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applicants claiming “</a:t>
            </a:r>
            <a:r>
              <a:rPr lang="en-US" u="sng" dirty="0" smtClean="0">
                <a:ln>
                  <a:solidFill>
                    <a:srgbClr val="FF0000"/>
                  </a:solidFill>
                </a:ln>
              </a:rPr>
              <a:t>Emergency – dire need to survive</a:t>
            </a:r>
            <a:r>
              <a:rPr lang="en-US" dirty="0" smtClean="0"/>
              <a:t>,” those claims should be well documented. EX:</a:t>
            </a:r>
          </a:p>
          <a:p>
            <a:pPr lvl="1"/>
            <a:r>
              <a:rPr lang="en-US" sz="2000" dirty="0" smtClean="0"/>
              <a:t>Letter from vendor declaring “end of life.”</a:t>
            </a:r>
          </a:p>
          <a:p>
            <a:pPr lvl="1"/>
            <a:r>
              <a:rPr lang="en-US" sz="2000" dirty="0" smtClean="0"/>
              <a:t>Logs from maintenance calls/reports.</a:t>
            </a:r>
          </a:p>
          <a:p>
            <a:pPr lvl="1"/>
            <a:r>
              <a:rPr lang="en-US" sz="2000" dirty="0" smtClean="0"/>
              <a:t>Real life stories.</a:t>
            </a:r>
          </a:p>
          <a:p>
            <a:pPr lvl="1">
              <a:buFontTx/>
              <a:buNone/>
            </a:pPr>
            <a:endParaRPr lang="en-US" sz="2000" dirty="0" smtClean="0"/>
          </a:p>
          <a:p>
            <a:pPr lvl="1">
              <a:buFontTx/>
              <a:buNone/>
            </a:pPr>
            <a:endParaRPr lang="en-US" sz="2000" dirty="0" smtClean="0"/>
          </a:p>
        </p:txBody>
      </p:sp>
      <p:pic>
        <p:nvPicPr>
          <p:cNvPr id="13316" name="Picture 2" descr="C:\Users\KOHS-TandyS.Hubbard\AppData\Local\Microsoft\Windows\Temporary Internet Files\Content.IE5\WVBQXG5P\MP9003092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0"/>
            <a:ext cx="365760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C:\Users\KOHS-TandyS.Hubbard\AppData\Local\Microsoft\Windows\Temporary Internet Files\Content.IE5\YLSF98Y7\MP90040045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35280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C:\Users\KOHS-TandyS.Hubbard\AppData\Local\Microsoft\Windows\Temporary Internet Files\Content.IE5\6W4RL1GD\MP90004995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518160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" descr="C:\Users\KOHS-TandyS.Hubbard\AppData\Local\Microsoft\Windows\Temporary Internet Files\Content.IE5\7EGX6B9S\MP90040116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352800"/>
            <a:ext cx="1887538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Grant Requirements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562600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en-US" dirty="0" smtClean="0"/>
              <a:t>Efficiencies in Cost and/or Delivery of 911 Services:</a:t>
            </a:r>
            <a:endParaRPr lang="en-US" sz="2000" dirty="0" smtClean="0"/>
          </a:p>
          <a:p>
            <a:pPr lvl="1"/>
            <a:r>
              <a:rPr lang="en-US" sz="2000" u="sng" dirty="0" smtClean="0"/>
              <a:t>Cost: </a:t>
            </a:r>
            <a:r>
              <a:rPr lang="en-US" sz="2000" dirty="0" smtClean="0"/>
              <a:t>Instances where an investment by the Kentucky 911 Services Board for non-recurring costs could lower the PSAP’s monthly/annual recurring cost.</a:t>
            </a:r>
          </a:p>
          <a:p>
            <a:pPr lvl="1"/>
            <a:r>
              <a:rPr lang="en-US" sz="2000" u="sng" dirty="0" smtClean="0"/>
              <a:t>Cost: </a:t>
            </a:r>
            <a:r>
              <a:rPr lang="en-US" sz="2000" dirty="0" smtClean="0"/>
              <a:t>Projects with shared services or equipment and multiple participants.</a:t>
            </a:r>
          </a:p>
          <a:p>
            <a:pPr lvl="1"/>
            <a:r>
              <a:rPr lang="en-US" sz="2000" u="sng" dirty="0" smtClean="0"/>
              <a:t>Service: </a:t>
            </a:r>
            <a:r>
              <a:rPr lang="en-US" sz="2000" dirty="0" smtClean="0"/>
              <a:t>Purchases that could decrease call answering times or promote more reliable disaster recovery.</a:t>
            </a:r>
          </a:p>
          <a:p>
            <a:pPr lvl="1"/>
            <a:r>
              <a:rPr lang="en-US" sz="2000" u="sng" dirty="0" smtClean="0"/>
              <a:t>Service: </a:t>
            </a:r>
            <a:r>
              <a:rPr lang="en-US" sz="2000" dirty="0" smtClean="0"/>
              <a:t>Projects that consolidate equipment into one package and/or vendor.</a:t>
            </a:r>
          </a:p>
          <a:p>
            <a:pPr lvl="1"/>
            <a:endParaRPr lang="en-US" sz="2000" dirty="0" smtClean="0"/>
          </a:p>
          <a:p>
            <a:pPr lvl="1">
              <a:buFontTx/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10244" name="Picture 2" descr="C:\Users\KOHS-TandyS.Hubbard\AppData\Local\Microsoft\Windows\Temporary Internet Files\Content.IE5\YLSF98Y7\MC9102175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800600"/>
            <a:ext cx="177165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C:\Program Files\Microsoft Office\MEDIA\CAGCAT10\j029298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800600"/>
            <a:ext cx="18430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Grant Requirements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562600"/>
          </a:xfrm>
        </p:spPr>
        <p:txBody>
          <a:bodyPr/>
          <a:lstStyle/>
          <a:p>
            <a:r>
              <a:rPr lang="en-US" i="1" dirty="0" smtClean="0"/>
              <a:t>Projects with Multi-Jurisdictional Impacts often allow PSAPs to consolidate equipment or use of services without sacrificing the autonomy of their PSAP.</a:t>
            </a:r>
          </a:p>
          <a:p>
            <a:r>
              <a:rPr lang="en-US" sz="2800" u="sng" dirty="0" smtClean="0"/>
              <a:t>Examples of Projects with Multi-Jurisdictional Impact Include:</a:t>
            </a:r>
          </a:p>
          <a:p>
            <a:pPr lvl="1"/>
            <a:r>
              <a:rPr lang="en-US" sz="2000" dirty="0" smtClean="0"/>
              <a:t>Regional IP Networks</a:t>
            </a:r>
          </a:p>
          <a:p>
            <a:pPr lvl="1"/>
            <a:r>
              <a:rPr lang="en-US" sz="2000" dirty="0" smtClean="0"/>
              <a:t>Host and Remote CPE (shared backroom equipment)</a:t>
            </a:r>
          </a:p>
          <a:p>
            <a:pPr lvl="1"/>
            <a:r>
              <a:rPr lang="en-US" sz="2000" dirty="0" smtClean="0"/>
              <a:t>Regional Mapping and Addressing Maintenance Plans</a:t>
            </a:r>
          </a:p>
          <a:p>
            <a:pPr lvl="1"/>
            <a:r>
              <a:rPr lang="en-US" sz="2000" dirty="0" smtClean="0"/>
              <a:t>CAD, Logging Recorders, Radios, etc . .  </a:t>
            </a:r>
          </a:p>
          <a:p>
            <a:pPr lvl="1">
              <a:buFontTx/>
              <a:buNone/>
            </a:pPr>
            <a:endParaRPr lang="en-US" sz="2000" dirty="0" smtClean="0"/>
          </a:p>
          <a:p>
            <a:pPr lvl="1">
              <a:buFontTx/>
              <a:buNone/>
            </a:pPr>
            <a:endParaRPr lang="en-US" sz="2000" dirty="0" smtClean="0"/>
          </a:p>
        </p:txBody>
      </p:sp>
      <p:pic>
        <p:nvPicPr>
          <p:cNvPr id="11268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562600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 descr="C:\Users\KOHS-TandyS.Hubbard\AppData\Local\Microsoft\Windows\Temporary Internet Files\Content.IE5\TR2143XU\MM90028675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56260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 descr="C:\Users\KOHS-TandyS.Hubbard\AppData\Local\Microsoft\Windows\Temporary Internet Files\Content.IE5\E6H2UG0J\MM900254444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5486400"/>
            <a:ext cx="2057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Grant Fund Overview</a:t>
            </a:r>
          </a:p>
        </p:txBody>
      </p:sp>
      <p:sp>
        <p:nvSpPr>
          <p:cNvPr id="4099" name="Content Placeholder 6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867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/>
              <a:t>Board Staff</a:t>
            </a:r>
          </a:p>
          <a:p>
            <a:pPr algn="ctr">
              <a:buFontTx/>
              <a:buNone/>
            </a:pPr>
            <a:endParaRPr lang="en-US" i="1" dirty="0" smtClean="0"/>
          </a:p>
          <a:p>
            <a:pPr algn="ctr">
              <a:buFontTx/>
              <a:buNone/>
            </a:pPr>
            <a:endParaRPr lang="en-US" i="1" dirty="0" smtClean="0"/>
          </a:p>
        </p:txBody>
      </p:sp>
      <p:sp>
        <p:nvSpPr>
          <p:cNvPr id="4100" name="Oval 7"/>
          <p:cNvSpPr>
            <a:spLocks noChangeArrowheads="1"/>
          </p:cNvSpPr>
          <p:nvPr/>
        </p:nvSpPr>
        <p:spPr bwMode="auto">
          <a:xfrm>
            <a:off x="3886200" y="5257800"/>
            <a:ext cx="304800" cy="649288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Oval 9"/>
          <p:cNvSpPr>
            <a:spLocks noChangeArrowheads="1"/>
          </p:cNvSpPr>
          <p:nvPr/>
        </p:nvSpPr>
        <p:spPr bwMode="auto">
          <a:xfrm>
            <a:off x="3810000" y="5181600"/>
            <a:ext cx="152400" cy="649288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3" descr="100_0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1676400" cy="14287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4105" name="TextBox 13"/>
          <p:cNvSpPr txBox="1">
            <a:spLocks noChangeArrowheads="1"/>
          </p:cNvSpPr>
          <p:nvPr/>
        </p:nvSpPr>
        <p:spPr bwMode="auto">
          <a:xfrm>
            <a:off x="2514600" y="1828800"/>
            <a:ext cx="632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Joe Barrows, </a:t>
            </a:r>
            <a:r>
              <a:rPr lang="en-US" dirty="0" smtClean="0">
                <a:solidFill>
                  <a:srgbClr val="000000"/>
                </a:solidFill>
              </a:rPr>
              <a:t>Administrator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i="0" u="none" dirty="0">
                <a:solidFill>
                  <a:srgbClr val="000000"/>
                </a:solidFill>
              </a:rPr>
              <a:t>joe.barrows@ky.gov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6" name="TextBox 14"/>
          <p:cNvSpPr txBox="1">
            <a:spLocks noChangeArrowheads="1"/>
          </p:cNvSpPr>
          <p:nvPr/>
        </p:nvSpPr>
        <p:spPr bwMode="auto">
          <a:xfrm>
            <a:off x="2514600" y="3276600"/>
            <a:ext cx="647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Tandy Hubbard, </a:t>
            </a:r>
            <a:r>
              <a:rPr lang="en-US" dirty="0" smtClean="0">
                <a:solidFill>
                  <a:srgbClr val="000000"/>
                </a:solidFill>
              </a:rPr>
              <a:t>Deputy Administrator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i="0" u="none" dirty="0">
                <a:solidFill>
                  <a:srgbClr val="000000"/>
                </a:solidFill>
              </a:rPr>
              <a:t>tandys.hubbard@ky.gov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7" name="TextBox 15"/>
          <p:cNvSpPr txBox="1">
            <a:spLocks noChangeArrowheads="1"/>
          </p:cNvSpPr>
          <p:nvPr/>
        </p:nvSpPr>
        <p:spPr bwMode="auto">
          <a:xfrm>
            <a:off x="2514600" y="4953000"/>
            <a:ext cx="662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Krista Harrod, </a:t>
            </a:r>
            <a:r>
              <a:rPr lang="en-US" dirty="0" smtClean="0">
                <a:solidFill>
                  <a:srgbClr val="000000"/>
                </a:solidFill>
              </a:rPr>
              <a:t>Policy Advisor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i="0" u="none" dirty="0">
                <a:solidFill>
                  <a:srgbClr val="000000"/>
                </a:solidFill>
              </a:rPr>
              <a:t>krista.harrod@ky.gov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971800"/>
            <a:ext cx="1485900" cy="15509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1027" name="Picture 3" descr="Kris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724400"/>
            <a:ext cx="1485900" cy="15335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930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Grant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Innovation</a:t>
            </a:r>
          </a:p>
          <a:p>
            <a:pPr>
              <a:buNone/>
            </a:pPr>
            <a:r>
              <a:rPr lang="en-US" sz="2800" dirty="0" smtClean="0"/>
              <a:t>		</a:t>
            </a:r>
            <a:r>
              <a:rPr lang="en-US" sz="2800" i="1" dirty="0" smtClean="0"/>
              <a:t>-Out of the ordinary solutions and configurations</a:t>
            </a:r>
          </a:p>
          <a:p>
            <a:pPr>
              <a:buNone/>
            </a:pPr>
            <a:r>
              <a:rPr lang="en-US" sz="2800" i="1" dirty="0" smtClean="0"/>
              <a:t>		-Unique idea to solve a common (or perhaps not</a:t>
            </a:r>
          </a:p>
          <a:p>
            <a:pPr>
              <a:buNone/>
            </a:pPr>
            <a:r>
              <a:rPr lang="en-US" sz="2800" i="1" dirty="0" smtClean="0"/>
              <a:t>so common) problem</a:t>
            </a:r>
          </a:p>
          <a:p>
            <a:pPr>
              <a:buNone/>
            </a:pPr>
            <a:r>
              <a:rPr lang="en-US" sz="2800" i="1" dirty="0" smtClean="0"/>
              <a:t>		-Proposals for “Proof of Concepts”</a:t>
            </a:r>
          </a:p>
          <a:p>
            <a:pPr>
              <a:buNone/>
            </a:pPr>
            <a:endParaRPr lang="en-US" sz="2800" i="1" dirty="0" smtClean="0"/>
          </a:p>
          <a:p>
            <a:pPr>
              <a:buNone/>
            </a:pPr>
            <a:endParaRPr lang="en-US" sz="2800" i="1" dirty="0"/>
          </a:p>
        </p:txBody>
      </p:sp>
      <p:pic>
        <p:nvPicPr>
          <p:cNvPr id="2051" name="Picture 3" descr="C:\Users\KOHS-TandyS.Hubbard\AppData\Local\Microsoft\Windows\Temporary Internet Files\Content.IE5\LELNOUUE\MP90044237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114800"/>
            <a:ext cx="3124200" cy="2076674"/>
          </a:xfrm>
          <a:prstGeom prst="rect">
            <a:avLst/>
          </a:prstGeom>
          <a:noFill/>
        </p:spPr>
      </p:pic>
      <p:pic>
        <p:nvPicPr>
          <p:cNvPr id="2052" name="Picture 4" descr="C:\Users\KOHS-TandyS.Hubbard\AppData\Local\Microsoft\Windows\Temporary Internet Files\Content.IE5\LELNOUUE\MC9002909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38600"/>
            <a:ext cx="1905000" cy="2209800"/>
          </a:xfrm>
          <a:prstGeom prst="rect">
            <a:avLst/>
          </a:prstGeom>
          <a:noFill/>
        </p:spPr>
      </p:pic>
      <p:pic>
        <p:nvPicPr>
          <p:cNvPr id="2054" name="Picture 6" descr="C:\Users\KOHS-TandyS.Hubbard\AppData\Local\Microsoft\Windows\Temporary Internet Files\Content.IE5\HXG4NMJA\MP90044241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743200"/>
            <a:ext cx="1739169" cy="3352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Grant Requirements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you determine if your project is sustainable?</a:t>
            </a:r>
          </a:p>
          <a:p>
            <a:pPr lvl="1"/>
            <a:r>
              <a:rPr lang="en-US" sz="2000" dirty="0" smtClean="0"/>
              <a:t>Identify the recurring costs associated with the purchase.</a:t>
            </a:r>
          </a:p>
          <a:p>
            <a:pPr lvl="1"/>
            <a:r>
              <a:rPr lang="en-US" sz="2000" dirty="0" smtClean="0"/>
              <a:t>Can your agency afford to cover the monthly/annual maintenance (i.e. non-recurring) costs?</a:t>
            </a:r>
          </a:p>
          <a:p>
            <a:pPr lvl="1"/>
            <a:r>
              <a:rPr lang="en-US" sz="2000" dirty="0" smtClean="0"/>
              <a:t>Is this cost more than what you are currently paying? If so, do you have the funds to cover the difference?</a:t>
            </a:r>
          </a:p>
          <a:p>
            <a:pPr lvl="1"/>
            <a:r>
              <a:rPr lang="en-US" sz="2000" dirty="0" smtClean="0"/>
              <a:t>If there are technical components to your project that require maintenance and monitoring, do you have plans for someone to do that (could be “in house” or through vendor maintenance contract)?</a:t>
            </a:r>
          </a:p>
          <a:p>
            <a:pPr lvl="1"/>
            <a:endParaRPr lang="en-US" sz="2000" dirty="0" smtClean="0"/>
          </a:p>
        </p:txBody>
      </p:sp>
      <p:pic>
        <p:nvPicPr>
          <p:cNvPr id="12292" name="Picture 4" descr="C:\Users\KOHS-TandyS.Hubbard\AppData\Local\Microsoft\Windows\Temporary Internet Files\Content.IE5\7EGX6B9S\MP9004373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181600"/>
            <a:ext cx="17526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C:\Users\KOHS-TandyS.Hubbard\AppData\Local\Microsoft\Windows\Temporary Internet Files\Content.IE5\WVBQXG5P\MC9003477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181600"/>
            <a:ext cx="1981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9" descr="C:\Users\KOHS-TandyS.Hubbard\AppData\Local\Microsoft\Windows\Temporary Internet Files\Content.IE5\TR2143XU\MP90034187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5257800"/>
            <a:ext cx="1905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2017 Grant Funding Categories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/>
              <a:t>2017 Grant Funding Categories</a:t>
            </a:r>
          </a:p>
          <a:p>
            <a:pPr algn="ctr">
              <a:buNone/>
            </a:pPr>
            <a:r>
              <a:rPr lang="en-US" dirty="0" smtClean="0"/>
              <a:t>(applicant will identify on grant cover sheet)</a:t>
            </a:r>
            <a:br>
              <a:rPr lang="en-US" dirty="0" smtClean="0"/>
            </a:br>
            <a:endParaRPr lang="en-US" sz="2400" i="1" dirty="0" smtClean="0"/>
          </a:p>
          <a:p>
            <a:pPr algn="ctr">
              <a:buNone/>
            </a:pPr>
            <a:endParaRPr lang="en-US" sz="2400" i="1" dirty="0" smtClean="0"/>
          </a:p>
          <a:p>
            <a:pPr marL="457200" indent="-457200" algn="ctr">
              <a:buAutoNum type="arabicParenR"/>
            </a:pPr>
            <a:r>
              <a:rPr lang="en-US" sz="2400" dirty="0" smtClean="0"/>
              <a:t>Connection to existing Host/Remote configuration approved by the Board.</a:t>
            </a:r>
          </a:p>
          <a:p>
            <a:pPr marL="457200" indent="-457200" algn="ctr">
              <a:buAutoNum type="arabicParenR"/>
            </a:pPr>
            <a:r>
              <a:rPr lang="en-US" sz="2400" dirty="0" smtClean="0"/>
              <a:t>New or improved 911 PSAP support equipment.</a:t>
            </a:r>
          </a:p>
          <a:p>
            <a:pPr marL="457200" indent="-457200" algn="ctr">
              <a:buAutoNum type="arabicParenR"/>
            </a:pPr>
            <a:r>
              <a:rPr lang="en-US" sz="2400" dirty="0" smtClean="0"/>
              <a:t>Regional Host/Remote project proposals outside of current Board deployments.</a:t>
            </a:r>
          </a:p>
          <a:p>
            <a:pPr marL="457200" indent="-457200" algn="ctr">
              <a:buAutoNum type="arabicParenR"/>
            </a:pPr>
            <a:r>
              <a:rPr lang="en-US" sz="2400" dirty="0" smtClean="0"/>
              <a:t>Other.</a:t>
            </a:r>
          </a:p>
          <a:p>
            <a:pPr marL="457200" indent="-457200" algn="ctr">
              <a:buAutoNum type="arabicParenR"/>
            </a:pPr>
            <a:endParaRPr lang="en-US" sz="2400" dirty="0" smtClean="0"/>
          </a:p>
          <a:p>
            <a:pPr marL="457200" indent="-457200" algn="ctr">
              <a:buNone/>
            </a:pPr>
            <a:r>
              <a:rPr lang="en-US" sz="2400" b="1" i="1" dirty="0" smtClean="0"/>
              <a:t>*Not listed by order of importance.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2017: Category 1 Grant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Connection to existing Host/Remote configuration approved by the Board.</a:t>
            </a:r>
          </a:p>
          <a:p>
            <a:pPr marL="514350" indent="-514350">
              <a:buNone/>
            </a:pPr>
            <a:r>
              <a:rPr lang="en-US" sz="2400" dirty="0" smtClean="0"/>
              <a:t>*The concept of Host/Remote configurations are outlined in the State 911 Plan approved by the (former) CMRS Board.  </a:t>
            </a:r>
          </a:p>
          <a:p>
            <a:pPr marL="514350" indent="-514350">
              <a:buNone/>
            </a:pPr>
            <a:r>
              <a:rPr lang="en-US" sz="2400" dirty="0" smtClean="0"/>
              <a:t>*These solutions are </a:t>
            </a:r>
            <a:r>
              <a:rPr lang="en-US" sz="2400" dirty="0" smtClean="0">
                <a:solidFill>
                  <a:srgbClr val="0000CC"/>
                </a:solidFill>
              </a:rPr>
              <a:t>IP-based </a:t>
            </a:r>
            <a:r>
              <a:rPr lang="en-US" sz="2400" dirty="0" smtClean="0"/>
              <a:t>and allow for </a:t>
            </a:r>
            <a:r>
              <a:rPr lang="en-US" sz="2400" dirty="0" smtClean="0">
                <a:solidFill>
                  <a:srgbClr val="0000CC"/>
                </a:solidFill>
              </a:rPr>
              <a:t>cost savings </a:t>
            </a:r>
            <a:r>
              <a:rPr lang="en-US" sz="2400" dirty="0" smtClean="0"/>
              <a:t>at the PSAP level and </a:t>
            </a:r>
            <a:r>
              <a:rPr lang="en-US" sz="2400" dirty="0" smtClean="0">
                <a:solidFill>
                  <a:srgbClr val="0000CC"/>
                </a:solidFill>
              </a:rPr>
              <a:t>additional disaster recovery capabilities</a:t>
            </a:r>
            <a:r>
              <a:rPr lang="en-US" sz="2400" dirty="0" smtClean="0"/>
              <a:t>.  </a:t>
            </a:r>
          </a:p>
          <a:p>
            <a:pPr marL="514350" indent="-514350">
              <a:buNone/>
            </a:pPr>
            <a:r>
              <a:rPr lang="en-US" sz="2400" dirty="0" smtClean="0"/>
              <a:t>*Approved Host/Remotes can be found on page 17 of the grant application.</a:t>
            </a:r>
          </a:p>
          <a:p>
            <a:pPr marL="514350" indent="-514350">
              <a:buNone/>
            </a:pPr>
            <a:r>
              <a:rPr lang="en-US" sz="2400" dirty="0" smtClean="0"/>
              <a:t>*PSAPs wishing to apply for a Category 1 grant </a:t>
            </a:r>
            <a:r>
              <a:rPr lang="en-US" sz="2400" u="sng" dirty="0" smtClean="0">
                <a:solidFill>
                  <a:srgbClr val="FF0000"/>
                </a:solidFill>
              </a:rPr>
              <a:t>MUST</a:t>
            </a:r>
            <a:r>
              <a:rPr lang="en-US" sz="2400" dirty="0" smtClean="0"/>
              <a:t> choose a Host/Remote solution in advance </a:t>
            </a:r>
            <a:r>
              <a:rPr lang="en-US" sz="2400" u="sng" dirty="0" smtClean="0">
                <a:solidFill>
                  <a:srgbClr val="FF0000"/>
                </a:solidFill>
              </a:rPr>
              <a:t>AND</a:t>
            </a:r>
            <a:r>
              <a:rPr lang="en-US" sz="2400" dirty="0" smtClean="0"/>
              <a:t> have the vendor sign off on your selection form included in your application.</a:t>
            </a:r>
          </a:p>
          <a:p>
            <a:pPr marL="514350" indent="-514350">
              <a:buNone/>
            </a:pP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2017: Category 1 Grant Applications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565737"/>
            <a:ext cx="190500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i="0" u="none" dirty="0" smtClean="0">
                <a:solidFill>
                  <a:srgbClr val="FF0000"/>
                </a:solidFill>
              </a:rPr>
              <a:t>Contact information for these providers can be found on page 17 of the grant application document.  </a:t>
            </a:r>
            <a:endParaRPr lang="en-US" sz="1800" b="1" i="0" u="none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286000" y="3276600"/>
            <a:ext cx="685800" cy="0"/>
          </a:xfrm>
          <a:prstGeom prst="straightConnector1">
            <a:avLst/>
          </a:prstGeom>
          <a:noFill/>
          <a:ln w="95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1691" y="1066800"/>
            <a:ext cx="3876818" cy="502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2017: Category 2 Grant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2) New or improved 911 PSAP support equipment</a:t>
            </a:r>
          </a:p>
          <a:p>
            <a:pPr>
              <a:buNone/>
            </a:pPr>
            <a:r>
              <a:rPr lang="en-US" dirty="0" smtClean="0"/>
              <a:t>	-</a:t>
            </a:r>
            <a:r>
              <a:rPr lang="en-US" dirty="0" smtClean="0">
                <a:solidFill>
                  <a:srgbClr val="0000CC"/>
                </a:solidFill>
              </a:rPr>
              <a:t>CAD upgrade or replacement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-Logging Recorder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-Radio Equipment in PSAP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-Furniture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-Training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-GIS Software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-Computers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-Etc . . . . 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2226" name="Picture 2" descr="C:\Users\KOHS-TandyS.Hubbard\AppData\Local\Microsoft\Windows\Temporary Internet Files\Content.IE5\JPE2KF8D\MC9003838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76400"/>
            <a:ext cx="1820570" cy="1815998"/>
          </a:xfrm>
          <a:prstGeom prst="rect">
            <a:avLst/>
          </a:prstGeom>
          <a:noFill/>
        </p:spPr>
      </p:pic>
      <p:sp>
        <p:nvSpPr>
          <p:cNvPr id="52227" name="laptop"/>
          <p:cNvSpPr>
            <a:spLocks noEditPoints="1" noChangeArrowheads="1"/>
          </p:cNvSpPr>
          <p:nvPr/>
        </p:nvSpPr>
        <p:spPr bwMode="auto">
          <a:xfrm>
            <a:off x="3352800" y="3733800"/>
            <a:ext cx="1809750" cy="1362075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233" name="Picture 9" descr="Sna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657600"/>
            <a:ext cx="2828925" cy="2286001"/>
          </a:xfrm>
          <a:prstGeom prst="rect">
            <a:avLst/>
          </a:prstGeom>
          <a:noFill/>
        </p:spPr>
      </p:pic>
      <p:pic>
        <p:nvPicPr>
          <p:cNvPr id="52235" name="Picture 11" descr="24 hour heavy duty chair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5257800"/>
            <a:ext cx="1495425" cy="1447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2017: Category 3 Grant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3) Regional Host/Remote project proposals outside of current Board deployments.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loud 3"/>
          <p:cNvSpPr/>
          <p:nvPr/>
        </p:nvSpPr>
        <p:spPr bwMode="auto">
          <a:xfrm rot="21040539">
            <a:off x="131909" y="2473130"/>
            <a:ext cx="2459060" cy="1828800"/>
          </a:xfrm>
          <a:prstGeom prst="cloud">
            <a:avLst/>
          </a:prstGeom>
          <a:solidFill>
            <a:srgbClr val="66FF33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Cloud 4"/>
          <p:cNvSpPr/>
          <p:nvPr/>
        </p:nvSpPr>
        <p:spPr bwMode="auto">
          <a:xfrm>
            <a:off x="990600" y="2514600"/>
            <a:ext cx="2362200" cy="702766"/>
          </a:xfrm>
          <a:prstGeom prst="clou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 bwMode="auto">
          <a:xfrm rot="21040539">
            <a:off x="1981032" y="4394710"/>
            <a:ext cx="2459060" cy="1828800"/>
          </a:xfrm>
          <a:prstGeom prst="cloud">
            <a:avLst/>
          </a:prstGeom>
          <a:solidFill>
            <a:srgbClr val="33CCFF"/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Cloud 6"/>
          <p:cNvSpPr/>
          <p:nvPr/>
        </p:nvSpPr>
        <p:spPr bwMode="auto">
          <a:xfrm rot="21040539">
            <a:off x="6304109" y="4225731"/>
            <a:ext cx="2459060" cy="1828800"/>
          </a:xfrm>
          <a:prstGeom prst="cloud">
            <a:avLst/>
          </a:prstGeom>
          <a:solidFill>
            <a:srgbClr val="FF99CC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Cloud 7"/>
          <p:cNvSpPr/>
          <p:nvPr/>
        </p:nvSpPr>
        <p:spPr bwMode="auto">
          <a:xfrm rot="21040539">
            <a:off x="4322908" y="2302966"/>
            <a:ext cx="2459060" cy="1828800"/>
          </a:xfrm>
          <a:prstGeom prst="cloud">
            <a:avLst/>
          </a:prstGeom>
          <a:solidFill>
            <a:srgbClr val="FF9933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048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u="none" dirty="0" smtClean="0"/>
              <a:t>CAD</a:t>
            </a:r>
            <a:endParaRPr lang="en-US" i="0" u="none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498410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u="none" dirty="0" smtClean="0"/>
              <a:t>Radio</a:t>
            </a:r>
            <a:endParaRPr lang="en-US" i="0" u="none" dirty="0"/>
          </a:p>
        </p:txBody>
      </p:sp>
      <p:sp>
        <p:nvSpPr>
          <p:cNvPr id="13" name="TextBox 12"/>
          <p:cNvSpPr txBox="1"/>
          <p:nvPr/>
        </p:nvSpPr>
        <p:spPr>
          <a:xfrm>
            <a:off x="4803844" y="2772764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u="none" dirty="0" smtClean="0"/>
              <a:t>Logging Recorder</a:t>
            </a:r>
            <a:endParaRPr lang="en-US" i="0" u="none" dirty="0"/>
          </a:p>
        </p:txBody>
      </p:sp>
      <p:sp>
        <p:nvSpPr>
          <p:cNvPr id="14" name="TextBox 13"/>
          <p:cNvSpPr txBox="1"/>
          <p:nvPr/>
        </p:nvSpPr>
        <p:spPr>
          <a:xfrm>
            <a:off x="6705600" y="4800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u="none" dirty="0" smtClean="0"/>
              <a:t>Other??</a:t>
            </a:r>
            <a:endParaRPr lang="en-US" i="0" u="none" dirty="0"/>
          </a:p>
        </p:txBody>
      </p:sp>
      <p:sp>
        <p:nvSpPr>
          <p:cNvPr id="24" name="Arc 23"/>
          <p:cNvSpPr/>
          <p:nvPr/>
        </p:nvSpPr>
        <p:spPr bwMode="auto">
          <a:xfrm>
            <a:off x="2362200" y="2667000"/>
            <a:ext cx="914400" cy="91440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Arc 24"/>
          <p:cNvSpPr/>
          <p:nvPr/>
        </p:nvSpPr>
        <p:spPr bwMode="auto">
          <a:xfrm>
            <a:off x="2133600" y="2057400"/>
            <a:ext cx="4267200" cy="917079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2017: Category 4 Grant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4) Other.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smtClean="0">
                <a:solidFill>
                  <a:srgbClr val="0000CC"/>
                </a:solidFill>
              </a:rPr>
              <a:t>      </a:t>
            </a:r>
            <a:r>
              <a:rPr lang="en-US" dirty="0" smtClean="0">
                <a:solidFill>
                  <a:srgbClr val="0000CC"/>
                </a:solidFill>
                <a:hlinkClick r:id="rId2"/>
              </a:rPr>
              <a:t>www.dictionary.com</a:t>
            </a:r>
            <a:endParaRPr lang="en-US" dirty="0" smtClean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en-US" dirty="0" smtClean="0"/>
              <a:t>“</a:t>
            </a:r>
            <a:r>
              <a:rPr lang="en-US" dirty="0" err="1" smtClean="0"/>
              <a:t>oth-er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>adjective</a:t>
            </a:r>
            <a:br>
              <a:rPr lang="en-US" dirty="0" smtClean="0"/>
            </a:br>
            <a:r>
              <a:rPr lang="en-US" sz="2000" dirty="0" smtClean="0"/>
              <a:t>1) additional or further</a:t>
            </a:r>
            <a:br>
              <a:rPr lang="en-US" sz="2000" dirty="0" smtClean="0"/>
            </a:br>
            <a:r>
              <a:rPr lang="en-US" sz="2000" dirty="0" smtClean="0"/>
              <a:t>2) different or distinct from the one mentioned or implied</a:t>
            </a:r>
            <a:br>
              <a:rPr lang="en-US" sz="2000" dirty="0" smtClean="0"/>
            </a:br>
            <a:r>
              <a:rPr lang="en-US" sz="2000" dirty="0" smtClean="0"/>
              <a:t>3) different in nature or kind</a:t>
            </a:r>
            <a:br>
              <a:rPr lang="en-US" sz="2000" dirty="0" smtClean="0"/>
            </a:br>
            <a:r>
              <a:rPr lang="en-US" sz="2000" u="sng" dirty="0" smtClean="0">
                <a:solidFill>
                  <a:srgbClr val="FF0000"/>
                </a:solidFill>
              </a:rPr>
              <a:t>4) being the remaining one of two or more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5) being the remaining ones of a number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None/>
            </a:pPr>
            <a:r>
              <a:rPr lang="en-US" dirty="0" smtClean="0">
                <a:solidFill>
                  <a:srgbClr val="0000CC"/>
                </a:solidFill>
              </a:rPr>
              <a:t>*</a:t>
            </a:r>
            <a:r>
              <a:rPr lang="en-US" b="1" i="1" dirty="0" smtClean="0">
                <a:solidFill>
                  <a:srgbClr val="0000CC"/>
                </a:solidFill>
              </a:rPr>
              <a:t>An application should be identified as Category 4 if it does not fit into Category 1-3.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Grant Application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866" y="1585144"/>
            <a:ext cx="1905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i="0" u="none" dirty="0" smtClean="0">
                <a:solidFill>
                  <a:srgbClr val="FF0000"/>
                </a:solidFill>
              </a:rPr>
              <a:t>Identify funding category here:</a:t>
            </a:r>
            <a:endParaRPr lang="en-US" sz="1800" b="1" i="0" u="none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 bwMode="auto">
          <a:xfrm>
            <a:off x="2190866" y="1908310"/>
            <a:ext cx="838200" cy="43883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3"/>
          </p:cNvCxnSpPr>
          <p:nvPr/>
        </p:nvCxnSpPr>
        <p:spPr bwMode="auto">
          <a:xfrm>
            <a:off x="2190866" y="1908310"/>
            <a:ext cx="762000" cy="43883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581266" y="2231475"/>
            <a:ext cx="990600" cy="819834"/>
          </a:xfrm>
          <a:prstGeom prst="straightConnector1">
            <a:avLst/>
          </a:prstGeom>
          <a:noFill/>
          <a:ln w="95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8066" y="1066800"/>
            <a:ext cx="3847868" cy="502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CMRS Grant Application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990600"/>
            <a:ext cx="190500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i="0" u="none" dirty="0" smtClean="0">
                <a:solidFill>
                  <a:srgbClr val="FF0000"/>
                </a:solidFill>
              </a:rPr>
              <a:t>You may right click on this page from the application document to edit the cells with the correct financial information. </a:t>
            </a:r>
            <a:endParaRPr lang="en-US" sz="1800" b="1" i="0" u="none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267200"/>
            <a:ext cx="190500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i="0" u="none" dirty="0" smtClean="0">
                <a:solidFill>
                  <a:srgbClr val="FF0000"/>
                </a:solidFill>
              </a:rPr>
              <a:t>A “Financial Statement Glossary” can be found on page 13 of the application document.  </a:t>
            </a:r>
            <a:endParaRPr lang="en-US" sz="1800" b="1" i="0" u="none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324600" y="1905000"/>
            <a:ext cx="762000" cy="152400"/>
          </a:xfrm>
          <a:prstGeom prst="straightConnector1">
            <a:avLst/>
          </a:prstGeom>
          <a:noFill/>
          <a:ln w="95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8193" y="992326"/>
            <a:ext cx="3787614" cy="502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Y 911 Service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-457200"/>
            <a:ext cx="7620000" cy="5715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3200400"/>
            <a:ext cx="7848600" cy="228600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17500" b="1" dirty="0" smtClean="0"/>
              <a:t>HB 585</a:t>
            </a:r>
            <a:endParaRPr lang="en-US" sz="17500" b="1" dirty="0"/>
          </a:p>
        </p:txBody>
      </p:sp>
    </p:spTree>
    <p:extLst>
      <p:ext uri="{BB962C8B-B14F-4D97-AF65-F5344CB8AC3E}">
        <p14:creationId xmlns:p14="http://schemas.microsoft.com/office/powerpoint/2010/main" val="147031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Grant Application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1691" y="1066800"/>
            <a:ext cx="3876818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Grant Requirements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i="1" dirty="0" smtClean="0"/>
              <a:t>All applications should (in narrative section): </a:t>
            </a:r>
          </a:p>
          <a:p>
            <a:pPr>
              <a:buFontTx/>
              <a:buNone/>
            </a:pPr>
            <a:r>
              <a:rPr lang="en-US" sz="2000" dirty="0" smtClean="0"/>
              <a:t>-fit allowable CMRS fund spending criteria (202 KAR 6:090)</a:t>
            </a:r>
          </a:p>
          <a:p>
            <a:pPr>
              <a:buFontTx/>
              <a:buNone/>
            </a:pPr>
            <a:r>
              <a:rPr lang="en-US" sz="2000" dirty="0" smtClean="0"/>
              <a:t>-address specific inadequacy or gap in service</a:t>
            </a:r>
          </a:p>
          <a:p>
            <a:pPr>
              <a:buFontTx/>
              <a:buNone/>
            </a:pPr>
            <a:r>
              <a:rPr lang="en-US" sz="2000" dirty="0" smtClean="0"/>
              <a:t>-explain how the project will be sustained</a:t>
            </a:r>
          </a:p>
          <a:p>
            <a:pPr>
              <a:buFontTx/>
              <a:buNone/>
            </a:pPr>
            <a:r>
              <a:rPr lang="en-US" sz="2000" dirty="0" smtClean="0"/>
              <a:t>-contain adequate budget information/realistic cost projections/detailed equipment listing</a:t>
            </a:r>
          </a:p>
          <a:p>
            <a:pPr>
              <a:buFontTx/>
              <a:buNone/>
            </a:pPr>
            <a:r>
              <a:rPr lang="en-US" sz="2000" dirty="0" smtClean="0"/>
              <a:t>-show good technical planning/logical progression/specific timelines</a:t>
            </a:r>
          </a:p>
          <a:p>
            <a:pPr>
              <a:buFontTx/>
              <a:buNone/>
            </a:pPr>
            <a:r>
              <a:rPr lang="en-US" sz="2000" dirty="0" smtClean="0"/>
              <a:t>-have proper technical and financial oversight</a:t>
            </a:r>
          </a:p>
          <a:p>
            <a:pPr>
              <a:buFontTx/>
              <a:buNone/>
            </a:pPr>
            <a:r>
              <a:rPr lang="en-US" sz="2000" dirty="0" smtClean="0"/>
              <a:t>-avoid encumbering funds in outdated equipment and processes</a:t>
            </a:r>
          </a:p>
          <a:p>
            <a:pPr>
              <a:buFontTx/>
              <a:buNone/>
            </a:pPr>
            <a:r>
              <a:rPr lang="en-US" sz="2000" dirty="0" smtClean="0"/>
              <a:t>-provide documentation for emergency circumstances</a:t>
            </a:r>
          </a:p>
          <a:p>
            <a:pPr>
              <a:buFontTx/>
              <a:buNone/>
            </a:pPr>
            <a:r>
              <a:rPr lang="en-US" sz="2000" dirty="0" smtClean="0"/>
              <a:t>-advise if there are matching funds</a:t>
            </a:r>
          </a:p>
          <a:p>
            <a:pPr>
              <a:buFontTx/>
              <a:buNone/>
            </a:pPr>
            <a:r>
              <a:rPr lang="en-US" sz="2000" dirty="0" smtClean="0"/>
              <a:t>-advise if this project completes an ongoing project</a:t>
            </a:r>
          </a:p>
          <a:p>
            <a:pPr>
              <a:buFontTx/>
              <a:buNone/>
            </a:pPr>
            <a:r>
              <a:rPr lang="en-US" sz="2000" dirty="0" smtClean="0"/>
              <a:t>-properly disclose previous grant awards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Grant Specifics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Same as in 2015:</a:t>
            </a:r>
          </a:p>
          <a:p>
            <a:pPr lvl="1"/>
            <a:r>
              <a:rPr lang="en-US" b="1" dirty="0" smtClean="0"/>
              <a:t>All requests in excess of $20,000 </a:t>
            </a:r>
            <a:r>
              <a:rPr lang="en-US" b="1" u="sng" dirty="0" smtClean="0"/>
              <a:t>must</a:t>
            </a:r>
            <a:r>
              <a:rPr lang="en-US" b="1" dirty="0" smtClean="0"/>
              <a:t> complete the bid process before application is submitted, or identified other approved purchasing source</a:t>
            </a:r>
          </a:p>
          <a:p>
            <a:pPr lvl="1"/>
            <a:r>
              <a:rPr lang="en-US" dirty="0" smtClean="0"/>
              <a:t>Options for procurement include: 1) RFP, 2) State Price Contract or 3) Sole Source Exemption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Form: </a:t>
            </a:r>
            <a:r>
              <a:rPr lang="en-US" b="1" dirty="0" smtClean="0">
                <a:solidFill>
                  <a:srgbClr val="0000CC"/>
                </a:solidFill>
              </a:rPr>
              <a:t>“</a:t>
            </a:r>
            <a:r>
              <a:rPr lang="en-US" b="1" i="1" dirty="0" smtClean="0">
                <a:solidFill>
                  <a:srgbClr val="0000CC"/>
                </a:solidFill>
              </a:rPr>
              <a:t>2017 CMRS Grant Proper Procurement Declaration”</a:t>
            </a:r>
          </a:p>
          <a:p>
            <a:pPr lvl="1"/>
            <a:r>
              <a:rPr lang="en-US" dirty="0" smtClean="0"/>
              <a:t>Application period extended to a full 90 days to give applicants time to complete this process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Grant Specifics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066800"/>
            <a:ext cx="3876390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Grant Specifics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Same as in 2015:</a:t>
            </a:r>
          </a:p>
          <a:p>
            <a:pPr lvl="1"/>
            <a:r>
              <a:rPr lang="en-US" dirty="0" smtClean="0"/>
              <a:t>All award contracts will be initiated between the grant recipient and the Kentucky 911 Services Board only</a:t>
            </a:r>
          </a:p>
          <a:p>
            <a:pPr lvl="1"/>
            <a:r>
              <a:rPr lang="en-US" dirty="0" smtClean="0"/>
              <a:t>3% administrative fees no longer allowed for ADDs or other project managers</a:t>
            </a:r>
          </a:p>
          <a:p>
            <a:pPr lvl="1"/>
            <a:r>
              <a:rPr lang="en-US" dirty="0" smtClean="0"/>
              <a:t>Applicants wishing to have an ADD write their grant may do so at their own expense and the applicant name must be the PSAP or the Local Government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Grant Specifics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Same as in 2015:</a:t>
            </a:r>
          </a:p>
          <a:p>
            <a:pPr lvl="1"/>
            <a:r>
              <a:rPr lang="en-US" dirty="0" smtClean="0"/>
              <a:t>The grantee’s first quarterly report must contain a copy of the executed contract between the grantee and vendor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15363" name="Picture 3" descr="Image result for re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4681">
            <a:off x="1165163" y="3645053"/>
            <a:ext cx="2971800" cy="2628900"/>
          </a:xfrm>
          <a:prstGeom prst="rect">
            <a:avLst/>
          </a:prstGeom>
          <a:noFill/>
        </p:spPr>
      </p:pic>
      <p:pic>
        <p:nvPicPr>
          <p:cNvPr id="15365" name="Picture 5" descr="Image result for contra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200400"/>
            <a:ext cx="2514600" cy="24592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Grant Specifics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GIS data collection projects </a:t>
            </a:r>
            <a:r>
              <a:rPr lang="en-US" b="1" u="sng" dirty="0" smtClean="0">
                <a:solidFill>
                  <a:srgbClr val="FF0000"/>
                </a:solidFill>
              </a:rPr>
              <a:t>will not </a:t>
            </a:r>
            <a:r>
              <a:rPr lang="en-US" dirty="0" smtClean="0"/>
              <a:t>be funded until </a:t>
            </a:r>
            <a:r>
              <a:rPr lang="en-US" smtClean="0"/>
              <a:t>the </a:t>
            </a:r>
            <a:r>
              <a:rPr lang="en-US" smtClean="0"/>
              <a:t>Board’s </a:t>
            </a:r>
            <a:r>
              <a:rPr lang="en-US" dirty="0" smtClean="0"/>
              <a:t>GIS Working Group completes their work. </a:t>
            </a:r>
            <a:r>
              <a:rPr lang="en-US" b="1" i="1" u="sng" dirty="0" smtClean="0">
                <a:solidFill>
                  <a:srgbClr val="FF0000"/>
                </a:solidFill>
              </a:rPr>
              <a:t>GIS hardware/software purchases will be considered however. 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4340" name="Picture 4" descr="Image result for G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962400"/>
            <a:ext cx="2743200" cy="2054752"/>
          </a:xfrm>
          <a:prstGeom prst="rect">
            <a:avLst/>
          </a:prstGeom>
          <a:noFill/>
        </p:spPr>
      </p:pic>
      <p:pic>
        <p:nvPicPr>
          <p:cNvPr id="14344" name="Picture 8" descr="Image result for GIS hardw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5800"/>
            <a:ext cx="1828800" cy="1828800"/>
          </a:xfrm>
          <a:prstGeom prst="rect">
            <a:avLst/>
          </a:prstGeom>
          <a:noFill/>
        </p:spPr>
      </p:pic>
      <p:pic>
        <p:nvPicPr>
          <p:cNvPr id="14346" name="Picture 10" descr="Image result for GIS hardwa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800600"/>
            <a:ext cx="3152775" cy="1447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Grant Specifics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New to 2017</a:t>
            </a:r>
            <a:endParaRPr lang="en-US" b="1" dirty="0" smtClean="0"/>
          </a:p>
          <a:p>
            <a:pPr lvl="1"/>
            <a:r>
              <a:rPr lang="en-US" sz="2400" b="1" dirty="0" smtClean="0"/>
              <a:t>More Category 1 Board Approved Host/Remote solutions have been added</a:t>
            </a:r>
            <a:br>
              <a:rPr lang="en-US" sz="2400" b="1" dirty="0" smtClean="0"/>
            </a:br>
            <a:endParaRPr lang="en-US" sz="2400" b="1" dirty="0" smtClean="0"/>
          </a:p>
          <a:p>
            <a:pPr lvl="1"/>
            <a:r>
              <a:rPr lang="en-US" sz="2400" b="1" dirty="0" smtClean="0"/>
              <a:t>Requests for </a:t>
            </a:r>
            <a:r>
              <a:rPr lang="en-US" sz="2400" b="1" u="sng" dirty="0" smtClean="0"/>
              <a:t>additional positions </a:t>
            </a:r>
            <a:r>
              <a:rPr lang="en-US" sz="2400" b="1" dirty="0" smtClean="0"/>
              <a:t>for any type of PSAP equipment must accompany substantial documentation to support the request </a:t>
            </a:r>
            <a:r>
              <a:rPr lang="en-US" sz="2400" b="1" dirty="0" smtClean="0">
                <a:solidFill>
                  <a:srgbClr val="FF0000"/>
                </a:solidFill>
              </a:rPr>
              <a:t>(suggestion: google “NENA Formula for PSAP Staffing”)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endParaRPr lang="en-US" sz="24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400" b="1" dirty="0" smtClean="0"/>
              <a:t>For vendors claiming to have products on the state price contract, the item must be active on contract at the time of purchase, not just the time of the quote</a:t>
            </a:r>
          </a:p>
          <a:p>
            <a:pPr marL="457200" lvl="1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2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Grant Specifics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New to 2017</a:t>
            </a:r>
            <a:endParaRPr lang="en-US" b="1" dirty="0" smtClean="0"/>
          </a:p>
          <a:p>
            <a:pPr lvl="1"/>
            <a:r>
              <a:rPr lang="en-US" sz="2400" b="1" dirty="0" smtClean="0"/>
              <a:t>Applicants should convey to the vendor that bids and quotes should remain valid through August 2017</a:t>
            </a:r>
            <a:br>
              <a:rPr lang="en-US" sz="2400" b="1" dirty="0" smtClean="0"/>
            </a:br>
            <a:endParaRPr lang="en-US" sz="2400" b="1" dirty="0" smtClean="0"/>
          </a:p>
          <a:p>
            <a:pPr lvl="1"/>
            <a:r>
              <a:rPr lang="en-US" sz="2400" b="1" dirty="0" smtClean="0"/>
              <a:t>Applicants wishing to apply for 2 or more unrelated projects should submit separate applications for each project</a:t>
            </a:r>
            <a:br>
              <a:rPr lang="en-US" sz="2400" b="1" dirty="0" smtClean="0"/>
            </a:br>
            <a:endParaRPr lang="en-US" sz="2400" b="1" dirty="0" smtClean="0"/>
          </a:p>
          <a:p>
            <a:pPr lvl="1"/>
            <a:r>
              <a:rPr lang="en-US" sz="2400" b="1" dirty="0" smtClean="0"/>
              <a:t>Only PSAPs certified by the Kentucky 911 Services Board are eligible to apply for grant funding</a:t>
            </a:r>
          </a:p>
        </p:txBody>
      </p:sp>
    </p:spTree>
    <p:extLst>
      <p:ext uri="{BB962C8B-B14F-4D97-AF65-F5344CB8AC3E}">
        <p14:creationId xmlns:p14="http://schemas.microsoft.com/office/powerpoint/2010/main" val="354159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Grant Specifics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New to 2017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sz="2400" b="1" dirty="0" smtClean="0"/>
              <a:t>Grant requests for equipment located in a backup or secondary PSAP will not be considered.  Only equipment designated for primary use in a primary PSAP is allowable under the Grant program.</a:t>
            </a:r>
            <a:br>
              <a:rPr lang="en-US" sz="2400" b="1" dirty="0" smtClean="0"/>
            </a:br>
            <a:endParaRPr lang="en-US" sz="2400" b="1" dirty="0" smtClean="0"/>
          </a:p>
          <a:p>
            <a:pPr lvl="1"/>
            <a:r>
              <a:rPr lang="en-US" sz="2400" b="1" dirty="0" smtClean="0"/>
              <a:t>New emphasis will be put on applicants willing to commit some local funding to the project.  This will be done with bonus points in the scoring process.  </a:t>
            </a:r>
          </a:p>
        </p:txBody>
      </p:sp>
    </p:spTree>
    <p:extLst>
      <p:ext uri="{BB962C8B-B14F-4D97-AF65-F5344CB8AC3E}">
        <p14:creationId xmlns:p14="http://schemas.microsoft.com/office/powerpoint/2010/main" val="285631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 585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7244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Sponsored by Representative Martha Jane King during the 2016 legislative session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Endorsed by KACO, KLC and KENA/APCO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Effective July 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2016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First major legislative changes effecting 911 for 10 years (HB 656 -2006)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82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CMRS Grant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b="1" i="1" dirty="0" smtClean="0"/>
              <a:t>Applications should be collated and compiled in the following order: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 marL="457200" indent="-457200">
              <a:buFontTx/>
              <a:buAutoNum type="arabicParenR"/>
              <a:defRPr/>
            </a:pPr>
            <a:r>
              <a:rPr lang="en-US" sz="2000" dirty="0" smtClean="0"/>
              <a:t>Grant Application –Budget Summary Information (page 8)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sz="2000" dirty="0" smtClean="0"/>
              <a:t>2017 Grant Information (page 9 &amp; 10)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sz="2000" dirty="0" smtClean="0"/>
              <a:t>PSAP Revenue/Expenditure Report, FY16 (page 11)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sz="2000" dirty="0" smtClean="0"/>
              <a:t>PSAP Budget, FY17 (page 12)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sz="2000" dirty="0" smtClean="0"/>
              <a:t>Project Description/Justification Narrative (page 14)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sz="2000" dirty="0" smtClean="0"/>
              <a:t>Assurance/Authority (page 15)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sz="2000" dirty="0" smtClean="0"/>
              <a:t>Category 1 Selection Form, if applicable (page 18)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sz="2000" dirty="0" smtClean="0"/>
              <a:t>2017 Proper Procurement Declaration (page 19 &amp; 20) and required attachments.  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sz="2000" dirty="0" smtClean="0"/>
              <a:t>Other Attachments to support your case at your discretion.  </a:t>
            </a:r>
          </a:p>
        </p:txBody>
      </p:sp>
      <p:pic>
        <p:nvPicPr>
          <p:cNvPr id="18436" name="Picture 4" descr="C:\Users\KOHS-TandyS.Hubbard\AppData\Local\Microsoft\Windows\Temporary Internet Files\Content.IE5\6W4RL1GD\MC90001286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72447">
            <a:off x="7147623" y="3197468"/>
            <a:ext cx="14033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ublic.csr.nih.gov/aboutcsr/NewsAndPublications/PeerReviewNotes/PublishingImages/Image-4-Scor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3124200" cy="1426369"/>
          </a:xfrm>
          <a:prstGeom prst="rect">
            <a:avLst/>
          </a:prstGeom>
          <a:noFill/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CMRS Grant Scoring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7620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				-</a:t>
            </a:r>
            <a:r>
              <a:rPr lang="en-US" dirty="0" smtClean="0">
                <a:solidFill>
                  <a:srgbClr val="009900"/>
                </a:solidFill>
              </a:rPr>
              <a:t>A few changes from 				previous years . . . 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-</a:t>
            </a:r>
            <a:r>
              <a:rPr lang="en-US" dirty="0" smtClean="0">
                <a:ln>
                  <a:solidFill>
                    <a:srgbClr val="FFFF00"/>
                  </a:solidFill>
                </a:ln>
              </a:rPr>
              <a:t>Reviewed for project, not application.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-All projects will receive a </a:t>
            </a:r>
            <a:r>
              <a:rPr lang="en-US" dirty="0" smtClean="0">
                <a:solidFill>
                  <a:srgbClr val="FF0000"/>
                </a:solidFill>
              </a:rPr>
              <a:t>Peer Review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Grant Committee Review </a:t>
            </a:r>
            <a:r>
              <a:rPr lang="en-US" dirty="0" smtClean="0"/>
              <a:t>and will be evaluated by </a:t>
            </a:r>
            <a:r>
              <a:rPr lang="en-US" dirty="0" smtClean="0">
                <a:solidFill>
                  <a:srgbClr val="FF0000"/>
                </a:solidFill>
              </a:rPr>
              <a:t>Technical Consultants</a:t>
            </a:r>
            <a:r>
              <a:rPr lang="en-US" dirty="0" smtClean="0"/>
              <a:t>.  The Board will make the ultimate award decision and all Board decisions are final.  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en-US" dirty="0" smtClean="0"/>
              <a:t>Grant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Mandatory Project Requirement </a:t>
            </a:r>
          </a:p>
          <a:p>
            <a:r>
              <a:rPr lang="en-US" dirty="0" smtClean="0"/>
              <a:t>Project Priorities</a:t>
            </a:r>
          </a:p>
          <a:p>
            <a:r>
              <a:rPr lang="en-US" dirty="0" smtClean="0"/>
              <a:t>Funding Categories</a:t>
            </a:r>
          </a:p>
          <a:p>
            <a:r>
              <a:rPr lang="en-US" dirty="0" smtClean="0"/>
              <a:t>Evaluation Criteria</a:t>
            </a:r>
          </a:p>
          <a:p>
            <a:endParaRPr lang="en-US" dirty="0" smtClean="0"/>
          </a:p>
        </p:txBody>
      </p:sp>
      <p:pic>
        <p:nvPicPr>
          <p:cNvPr id="2054" name="Picture 6" descr="File:Red Checkmark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981200"/>
            <a:ext cx="609600" cy="759986"/>
          </a:xfrm>
          <a:prstGeom prst="rect">
            <a:avLst/>
          </a:prstGeom>
          <a:noFill/>
        </p:spPr>
      </p:pic>
      <p:pic>
        <p:nvPicPr>
          <p:cNvPr id="10" name="Picture 6" descr="File:Red Checkmark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590800"/>
            <a:ext cx="609600" cy="759986"/>
          </a:xfrm>
          <a:prstGeom prst="rect">
            <a:avLst/>
          </a:prstGeom>
          <a:noFill/>
        </p:spPr>
      </p:pic>
      <p:pic>
        <p:nvPicPr>
          <p:cNvPr id="11" name="Picture 6" descr="File:Red Checkmark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124200"/>
            <a:ext cx="609600" cy="759986"/>
          </a:xfrm>
          <a:prstGeom prst="rect">
            <a:avLst/>
          </a:prstGeom>
          <a:noFill/>
        </p:spPr>
      </p:pic>
      <p:pic>
        <p:nvPicPr>
          <p:cNvPr id="12" name="Picture 6" descr="File:Red Checkmark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0000"/>
            <a:ext cx="609600" cy="7599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CMRS Grant Scoring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1905000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rgbClr val="FF0000"/>
                </a:solidFill>
              </a:rPr>
              <a:t>Each application will be competing against other applications in the same funding category only.  </a:t>
            </a:r>
            <a:r>
              <a:rPr lang="en-US" sz="1800" b="1" i="0" u="none" dirty="0" smtClean="0">
                <a:solidFill>
                  <a:srgbClr val="FF0000"/>
                </a:solidFill>
              </a:rPr>
              <a:t>This category will be identified on the score sheet.  </a:t>
            </a:r>
            <a:endParaRPr lang="en-US" sz="1800" b="1" i="0" u="none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2362200"/>
            <a:ext cx="190500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i="0" u="none" dirty="0" smtClean="0">
                <a:solidFill>
                  <a:srgbClr val="FF0000"/>
                </a:solidFill>
              </a:rPr>
              <a:t>Evaluation Criteria has been established and each application will receive a score (0-3 points) for each criteria separately.  </a:t>
            </a:r>
            <a:endParaRPr lang="en-US" sz="1800" b="1" i="0" u="none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596781" y="2445096"/>
            <a:ext cx="1219200" cy="228600"/>
          </a:xfrm>
          <a:prstGeom prst="straightConnector1">
            <a:avLst/>
          </a:prstGeom>
          <a:noFill/>
          <a:ln w="95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5715000" y="3832935"/>
            <a:ext cx="1143000" cy="0"/>
          </a:xfrm>
          <a:prstGeom prst="straightConnector1">
            <a:avLst/>
          </a:prstGeom>
          <a:noFill/>
          <a:ln w="95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0186" y="1143000"/>
            <a:ext cx="3860204" cy="502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CMRS Grant Scoring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None/>
            </a:pPr>
            <a:r>
              <a:rPr lang="en-US" sz="2400" b="1" u="sng" dirty="0" smtClean="0"/>
              <a:t>Evaluation </a:t>
            </a:r>
            <a:r>
              <a:rPr lang="en-US" sz="2400" b="1" u="sng" dirty="0" err="1" smtClean="0"/>
              <a:t>Critria</a:t>
            </a:r>
            <a:r>
              <a:rPr lang="en-US" sz="2400" b="1" u="sng" dirty="0" smtClean="0"/>
              <a:t> (each will receive a separate score):</a:t>
            </a:r>
          </a:p>
          <a:p>
            <a:pPr marL="514350" indent="-514350">
              <a:buFontTx/>
              <a:buNone/>
            </a:pPr>
            <a:r>
              <a:rPr lang="en-US" sz="2300" dirty="0" smtClean="0"/>
              <a:t>-The proposal is consistent with the State 911 Plan.</a:t>
            </a:r>
          </a:p>
          <a:p>
            <a:pPr marL="514350" indent="-514350">
              <a:buFontTx/>
              <a:buNone/>
            </a:pPr>
            <a:r>
              <a:rPr lang="en-US" sz="2300" dirty="0" smtClean="0"/>
              <a:t>-The proposal meets one or more of the project priorities.</a:t>
            </a:r>
          </a:p>
          <a:p>
            <a:pPr marL="514350" indent="-514350">
              <a:buFontTx/>
              <a:buNone/>
            </a:pPr>
            <a:r>
              <a:rPr lang="en-US" sz="2300" dirty="0" smtClean="0"/>
              <a:t>-The proposal clearly illustrates a critical problem or gap in service. </a:t>
            </a:r>
          </a:p>
          <a:p>
            <a:pPr marL="514350" indent="-514350">
              <a:buFontTx/>
              <a:buNone/>
            </a:pPr>
            <a:r>
              <a:rPr lang="en-US" sz="2300" dirty="0" smtClean="0"/>
              <a:t>-The proposal is a strong and/or innovative solution to address the problem. </a:t>
            </a:r>
          </a:p>
          <a:p>
            <a:pPr marL="514350" indent="-514350">
              <a:buFontTx/>
              <a:buNone/>
            </a:pPr>
            <a:r>
              <a:rPr lang="en-US" sz="2300" dirty="0" smtClean="0"/>
              <a:t>-The proposal has a reasonable deployment plan and timeline.</a:t>
            </a:r>
          </a:p>
          <a:p>
            <a:pPr marL="514350" indent="-514350">
              <a:buFontTx/>
              <a:buNone/>
            </a:pPr>
            <a:r>
              <a:rPr lang="en-US" sz="2300" dirty="0" smtClean="0"/>
              <a:t>-The proposal has a viable plan to sustain and maintain the solution long term.</a:t>
            </a:r>
          </a:p>
          <a:p>
            <a:pPr marL="514350" indent="-514350">
              <a:buFontTx/>
              <a:buNone/>
            </a:pPr>
            <a:r>
              <a:rPr lang="en-US" sz="2300" dirty="0" smtClean="0"/>
              <a:t>-The proposal demonstrates a convincing reason for funding.</a:t>
            </a:r>
          </a:p>
          <a:p>
            <a:pPr marL="514350" indent="-514350">
              <a:buFontTx/>
              <a:buNone/>
            </a:pPr>
            <a:r>
              <a:rPr lang="en-US" sz="2300" dirty="0" smtClean="0"/>
              <a:t>-The proposal is an ideal and allowable use of CMRS Funds.</a:t>
            </a:r>
          </a:p>
          <a:p>
            <a:pPr marL="514350" indent="-514350">
              <a:buFontTx/>
              <a:buNone/>
            </a:pPr>
            <a:r>
              <a:rPr lang="en-US" sz="2300" dirty="0" smtClean="0">
                <a:solidFill>
                  <a:srgbClr val="FF0000"/>
                </a:solidFill>
              </a:rPr>
              <a:t>-The proposal followed and documented the proper procurement procedures.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CMRS Grant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Each Criteria will be evaluated in the following manner: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-Excellent: </a:t>
            </a:r>
            <a:r>
              <a:rPr lang="en-US" i="1" dirty="0" smtClean="0"/>
              <a:t>3 points</a:t>
            </a:r>
          </a:p>
          <a:p>
            <a:pPr algn="ctr">
              <a:buNone/>
            </a:pPr>
            <a:r>
              <a:rPr lang="en-US" b="1" dirty="0" smtClean="0"/>
              <a:t>-Good: </a:t>
            </a:r>
            <a:r>
              <a:rPr lang="en-US" i="1" dirty="0" smtClean="0"/>
              <a:t>2 points</a:t>
            </a:r>
          </a:p>
          <a:p>
            <a:pPr algn="ctr">
              <a:buNone/>
            </a:pPr>
            <a:r>
              <a:rPr lang="en-US" b="1" dirty="0" smtClean="0"/>
              <a:t>-Acceptable: </a:t>
            </a:r>
            <a:r>
              <a:rPr lang="en-US" i="1" dirty="0" smtClean="0"/>
              <a:t>1 point</a:t>
            </a:r>
          </a:p>
          <a:p>
            <a:pPr algn="ctr">
              <a:buNone/>
            </a:pPr>
            <a:r>
              <a:rPr lang="en-US" b="1" dirty="0" smtClean="0"/>
              <a:t>-Not Acceptable: </a:t>
            </a:r>
            <a:r>
              <a:rPr lang="en-US" i="1" dirty="0" smtClean="0"/>
              <a:t>0 points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Total Individual Points Possible: </a:t>
            </a:r>
            <a:r>
              <a:rPr lang="en-US" i="1" dirty="0" smtClean="0">
                <a:solidFill>
                  <a:srgbClr val="FF0000"/>
                </a:solidFill>
              </a:rPr>
              <a:t>27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KOHS-TandyS.Hubbard\AppData\Local\Microsoft\Windows\Temporary Internet Files\Content.IE5\7EGX6B9S\MP90043878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65582">
            <a:off x="6783475" y="1881065"/>
            <a:ext cx="1782050" cy="1188033"/>
          </a:xfrm>
          <a:prstGeom prst="rect">
            <a:avLst/>
          </a:prstGeom>
          <a:noFill/>
        </p:spPr>
      </p:pic>
      <p:pic>
        <p:nvPicPr>
          <p:cNvPr id="6147" name="Picture 3" descr="C:\Users\KOHS-TandyS.Hubbard\AppData\Local\Microsoft\Windows\Temporary Internet Files\Content.IE5\FPOUTX6T\MC90044001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1139825" cy="1863725"/>
          </a:xfrm>
          <a:prstGeom prst="rect">
            <a:avLst/>
          </a:prstGeom>
          <a:noFill/>
        </p:spPr>
      </p:pic>
      <p:pic>
        <p:nvPicPr>
          <p:cNvPr id="6148" name="Picture 4" descr="C:\Users\KOHS-TandyS.Hubbard\AppData\Local\Microsoft\Windows\Temporary Internet Files\Content.IE5\LELNOUUE\MM90033699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267200"/>
            <a:ext cx="1371600" cy="1409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344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CMRS Grant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19" y="965714"/>
            <a:ext cx="8763000" cy="5638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rgbClr val="0000CC"/>
                </a:solidFill>
              </a:rPr>
              <a:t>Calculation of Final Score: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Average Peer Review Score </a:t>
            </a:r>
            <a:r>
              <a:rPr lang="en-US" dirty="0" smtClean="0">
                <a:solidFill>
                  <a:srgbClr val="FF0000"/>
                </a:solidFill>
              </a:rPr>
              <a:t>(Total of Peer Reviewers Scores/# of Peer Reviewers)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+</a:t>
            </a:r>
            <a:br>
              <a:rPr lang="en-US" dirty="0" smtClean="0"/>
            </a:br>
            <a:r>
              <a:rPr lang="en-US" b="1" dirty="0" smtClean="0">
                <a:solidFill>
                  <a:srgbClr val="009900"/>
                </a:solidFill>
              </a:rPr>
              <a:t>Bonus Points (check all that apply)</a:t>
            </a:r>
            <a:r>
              <a:rPr lang="en-US" dirty="0" smtClean="0">
                <a:solidFill>
                  <a:srgbClr val="009900"/>
                </a:solidFill>
              </a:rPr>
              <a:t/>
            </a:r>
            <a:br>
              <a:rPr lang="en-US" dirty="0" smtClean="0">
                <a:solidFill>
                  <a:srgbClr val="009900"/>
                </a:solidFill>
              </a:rPr>
            </a:br>
            <a:r>
              <a:rPr lang="en-US" dirty="0" smtClean="0">
                <a:solidFill>
                  <a:srgbClr val="009900"/>
                </a:solidFill>
              </a:rPr>
              <a:t>-+4 points (multi-County PSAP)</a:t>
            </a:r>
            <a:br>
              <a:rPr lang="en-US" dirty="0" smtClean="0">
                <a:solidFill>
                  <a:srgbClr val="009900"/>
                </a:solidFill>
              </a:rPr>
            </a:br>
            <a:r>
              <a:rPr lang="en-US" dirty="0" smtClean="0">
                <a:solidFill>
                  <a:srgbClr val="009900"/>
                </a:solidFill>
              </a:rPr>
              <a:t>-+2 points (City/County PSAP/KSP PSAP)</a:t>
            </a:r>
            <a:br>
              <a:rPr lang="en-US" dirty="0" smtClean="0">
                <a:solidFill>
                  <a:srgbClr val="009900"/>
                </a:solidFill>
              </a:rPr>
            </a:br>
            <a:r>
              <a:rPr lang="en-US" u="sng" dirty="0" smtClean="0">
                <a:solidFill>
                  <a:srgbClr val="009900"/>
                </a:solidFill>
              </a:rPr>
              <a:t>-+2 points (Local Funding Contribution)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00CC"/>
                </a:solidFill>
              </a:rPr>
              <a:t>=Final Score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5" name="AutoShape 4" descr="Image result for new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 bwMode="auto">
          <a:xfrm>
            <a:off x="1600200" y="1066800"/>
            <a:ext cx="2667000" cy="4572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371600" y="1295400"/>
            <a:ext cx="64008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399402" y="914314"/>
            <a:ext cx="61722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CMRS Grant Fund Calendar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5029200"/>
          </a:xfrm>
        </p:spPr>
        <p:txBody>
          <a:bodyPr/>
          <a:lstStyle/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r>
              <a:rPr lang="en-US" sz="2800" b="1" dirty="0" smtClean="0"/>
              <a:t>Application Due</a:t>
            </a:r>
            <a:r>
              <a:rPr lang="en-US" sz="2800" dirty="0" smtClean="0"/>
              <a:t>			May 31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, 2017</a:t>
            </a:r>
          </a:p>
          <a:p>
            <a:pPr>
              <a:buFontTx/>
              <a:buNone/>
            </a:pPr>
            <a:r>
              <a:rPr lang="en-US" sz="2800" b="1" dirty="0" smtClean="0"/>
              <a:t>Evaluations			</a:t>
            </a:r>
            <a:r>
              <a:rPr lang="en-US" sz="2800" dirty="0" smtClean="0"/>
              <a:t>June/July 2017</a:t>
            </a:r>
            <a:endParaRPr lang="en-US" sz="2800" i="1" dirty="0" smtClean="0"/>
          </a:p>
          <a:p>
            <a:pPr>
              <a:buFontTx/>
              <a:buNone/>
            </a:pPr>
            <a:r>
              <a:rPr lang="en-US" sz="2800" b="1" dirty="0" smtClean="0"/>
              <a:t>CMRS Board Approval	</a:t>
            </a:r>
            <a:r>
              <a:rPr lang="en-US" sz="2800" dirty="0" smtClean="0"/>
              <a:t>July 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2017</a:t>
            </a:r>
            <a:endParaRPr lang="en-US" sz="2800" i="1" dirty="0" smtClean="0"/>
          </a:p>
          <a:p>
            <a:pPr>
              <a:buFontTx/>
              <a:buNone/>
            </a:pPr>
            <a:r>
              <a:rPr lang="en-US" sz="2800" b="1" dirty="0" smtClean="0"/>
              <a:t>Award Notification		</a:t>
            </a:r>
            <a:r>
              <a:rPr lang="en-US" sz="2800" dirty="0" smtClean="0"/>
              <a:t>July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2017</a:t>
            </a:r>
          </a:p>
          <a:p>
            <a:pPr>
              <a:buFontTx/>
              <a:buNone/>
            </a:pPr>
            <a:r>
              <a:rPr lang="en-US" sz="2800" b="1" dirty="0" smtClean="0"/>
              <a:t>Award Workshop		</a:t>
            </a:r>
            <a:r>
              <a:rPr lang="en-US" sz="2800" dirty="0" smtClean="0"/>
              <a:t>July 2017</a:t>
            </a:r>
            <a:endParaRPr lang="en-US" sz="2800" i="1" dirty="0" smtClean="0"/>
          </a:p>
          <a:p>
            <a:pPr>
              <a:buFontTx/>
              <a:buNone/>
            </a:pPr>
            <a:r>
              <a:rPr lang="en-US" sz="2800" b="1" dirty="0" smtClean="0"/>
              <a:t>Contract Start Date		</a:t>
            </a:r>
            <a:r>
              <a:rPr lang="en-US" sz="2800" dirty="0" smtClean="0"/>
              <a:t>August 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2017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endParaRPr lang="en-US" sz="2800" i="1" dirty="0" smtClean="0"/>
          </a:p>
        </p:txBody>
      </p:sp>
      <p:pic>
        <p:nvPicPr>
          <p:cNvPr id="22532" name="Picture 2" descr="C:\Users\KOHS-TandyS.Hubbard\AppData\Local\Microsoft\Windows\Temporary Internet Files\Content.IE5\LELNOUUE\MP90044844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8382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–Post Award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dirty="0" smtClean="0"/>
              <a:t>-You will receive correspondence from the Kentucky 911 Services Board whether you receive a grant award or not.</a:t>
            </a:r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-This is a </a:t>
            </a:r>
            <a:r>
              <a:rPr lang="en-US" sz="2000" u="sng" dirty="0" smtClean="0"/>
              <a:t>reimbursement grant</a:t>
            </a:r>
            <a:r>
              <a:rPr lang="en-US" sz="2000" dirty="0" smtClean="0"/>
              <a:t>.  </a:t>
            </a:r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-Grant awardees are required to submit timely quarterly reports to the Kentucky 911 Services Board.</a:t>
            </a:r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-The awarded contract must be initiated between the Kentucky 911 Services Board and another government agency (Fiscal Court, City, 911 Board, another State agency).</a:t>
            </a:r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-Any changes to the original contract such as time extension or modification to the original project description must be approved by the Kentucky 911 Services Board.</a:t>
            </a:r>
          </a:p>
          <a:p>
            <a:pPr>
              <a:buFontTx/>
              <a:buNone/>
            </a:pPr>
            <a:endParaRPr lang="en-US" sz="2000" dirty="0" smtClean="0"/>
          </a:p>
        </p:txBody>
      </p:sp>
      <p:pic>
        <p:nvPicPr>
          <p:cNvPr id="24580" name="Picture 3" descr="C:\Users\KOHS-TandyS.Hubbard\AppData\Local\Microsoft\Windows\Temporary Internet Files\Content.IE5\HXG4NMJA\MP90038468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3444">
            <a:off x="6164263" y="1450975"/>
            <a:ext cx="688975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Grant Process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DO’s</a:t>
            </a:r>
          </a:p>
          <a:p>
            <a:pPr>
              <a:buFontTx/>
              <a:buNone/>
            </a:pPr>
            <a:r>
              <a:rPr lang="en-US" sz="2000" dirty="0" smtClean="0"/>
              <a:t>-deliver the </a:t>
            </a:r>
            <a:r>
              <a:rPr lang="en-US" sz="2000" b="1" dirty="0" smtClean="0"/>
              <a:t>original</a:t>
            </a:r>
            <a:r>
              <a:rPr lang="en-US" sz="2000" dirty="0" smtClean="0"/>
              <a:t> and </a:t>
            </a:r>
            <a:r>
              <a:rPr lang="en-US" sz="2000" b="1" dirty="0" smtClean="0"/>
              <a:t>(6) copies </a:t>
            </a:r>
            <a:r>
              <a:rPr lang="en-US" sz="2000" dirty="0" smtClean="0"/>
              <a:t>to the </a:t>
            </a:r>
            <a:r>
              <a:rPr lang="en-US" sz="2000" b="1" dirty="0" smtClean="0"/>
              <a:t>Kentucky 911 Services Board Office </a:t>
            </a:r>
            <a:r>
              <a:rPr lang="en-US" sz="2000" dirty="0" smtClean="0"/>
              <a:t>by </a:t>
            </a:r>
            <a:r>
              <a:rPr lang="en-US" sz="2000" b="1" dirty="0" smtClean="0"/>
              <a:t>4:30pm</a:t>
            </a:r>
            <a:r>
              <a:rPr lang="en-US" sz="2000" dirty="0" smtClean="0"/>
              <a:t> on </a:t>
            </a:r>
            <a:r>
              <a:rPr lang="en-US" sz="2000" b="1" dirty="0" smtClean="0"/>
              <a:t>May 31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, 2017.  </a:t>
            </a:r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-make an effort to use Times New Roman, 12 point font</a:t>
            </a:r>
          </a:p>
          <a:p>
            <a:pPr>
              <a:buFontTx/>
              <a:buNone/>
            </a:pPr>
            <a:r>
              <a:rPr lang="en-US" sz="2000" dirty="0" smtClean="0"/>
              <a:t>-fill out the financial statement worksheets in their entirety</a:t>
            </a:r>
          </a:p>
          <a:p>
            <a:pPr>
              <a:buFontTx/>
              <a:buNone/>
            </a:pPr>
            <a:r>
              <a:rPr lang="en-US" sz="2000" dirty="0" smtClean="0"/>
              <a:t>-procure the goods/services in accordance with the Kentucky Model Procurement Code KRS 45A in advance</a:t>
            </a:r>
          </a:p>
          <a:p>
            <a:pPr>
              <a:buFontTx/>
              <a:buNone/>
            </a:pPr>
            <a:r>
              <a:rPr lang="en-US" sz="2000" dirty="0" smtClean="0"/>
              <a:t>-ensure that your request is allowable under 202 KAR 6:090 (General Rule: if it is in the PSAP –probably ok, if it is not in the PSAP –probably not ok, with a few exceptions on each side.  Call the CMRS Office for clarification.)</a:t>
            </a:r>
          </a:p>
          <a:p>
            <a:pPr>
              <a:buFontTx/>
              <a:buNone/>
            </a:pPr>
            <a:r>
              <a:rPr lang="en-US" sz="2000" dirty="0" smtClean="0"/>
              <a:t>-identify in the application if your project will take more than a year to complete</a:t>
            </a:r>
          </a:p>
          <a:p>
            <a:pPr>
              <a:buFontTx/>
              <a:buNone/>
            </a:pPr>
            <a:r>
              <a:rPr lang="en-US" sz="2000" dirty="0" smtClean="0"/>
              <a:t>-properly disclose any previous grant awards, regardless of source</a:t>
            </a:r>
          </a:p>
        </p:txBody>
      </p:sp>
      <p:pic>
        <p:nvPicPr>
          <p:cNvPr id="25604" name="Picture 2" descr="C:\Users\KOHS-TandyS.Hubbard\AppData\Local\Microsoft\Windows\Temporary Internet Files\Content.IE5\E6H2UG0J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838200"/>
            <a:ext cx="9144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 585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There are two overarching aspects to the bill:</a:t>
            </a:r>
          </a:p>
          <a:p>
            <a:endParaRPr lang="en-US" dirty="0" smtClean="0"/>
          </a:p>
          <a:p>
            <a:pPr lvl="3"/>
            <a:r>
              <a:rPr lang="en-US" sz="3200" b="1" dirty="0" smtClean="0">
                <a:solidFill>
                  <a:srgbClr val="FF0000"/>
                </a:solidFill>
              </a:rPr>
              <a:t>FUNDING</a:t>
            </a:r>
            <a:r>
              <a:rPr lang="en-US" sz="3200" dirty="0" smtClean="0"/>
              <a:t> –how to increase the amount of CMRS funds (state) distributed to Local Government (PSAPS)</a:t>
            </a:r>
          </a:p>
          <a:p>
            <a:pPr lvl="3"/>
            <a:endParaRPr lang="en-US" sz="3200" dirty="0" smtClean="0"/>
          </a:p>
          <a:p>
            <a:pPr lvl="3"/>
            <a:r>
              <a:rPr lang="en-US" sz="3200" b="1" dirty="0" smtClean="0">
                <a:solidFill>
                  <a:srgbClr val="FF0000"/>
                </a:solidFill>
              </a:rPr>
              <a:t>CMRS BOARD TRANSFORMATION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Grant Process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DONT’S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sz="2000" dirty="0" smtClean="0"/>
              <a:t>-do not apply for equipment or services that you’ve already purchased; no work may begin until a contract is in place between the Kentucky 911 Services Board and a grantee</a:t>
            </a:r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-do not apply for a project that is not consistent with the State 911 Plan</a:t>
            </a:r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-do not assume a piece of equipment is Next Generation 911 “ready” just because a vendor tells you it is</a:t>
            </a:r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-do not submit an application that has not already completed the proper procurement process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 smtClean="0"/>
              <a:t>-do not submit requests for secondary PSAP equipment</a:t>
            </a:r>
          </a:p>
          <a:p>
            <a:pPr>
              <a:buFontTx/>
              <a:buNone/>
            </a:pPr>
            <a:endParaRPr lang="en-US" dirty="0" smtClean="0"/>
          </a:p>
        </p:txBody>
      </p:sp>
      <p:pic>
        <p:nvPicPr>
          <p:cNvPr id="26628" name="Picture 2" descr="C:\Users\KOHS-TandyS.Hubbard\AppData\Local\Microsoft\Windows\Temporary Internet Files\Content.IE5\YLSF98Y7\MC9004421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90600"/>
            <a:ext cx="927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600" b="1" smtClean="0"/>
              <a:t>QUESTIONS??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533400" y="1102578"/>
            <a:ext cx="8077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i="0" u="none" dirty="0"/>
              <a:t>Joe Barrows (joe.barrows@ky.gov)</a:t>
            </a:r>
            <a:endParaRPr lang="en-US" i="0" u="none" dirty="0"/>
          </a:p>
          <a:p>
            <a:pPr algn="ctr" eaLnBrk="1" hangingPunct="1"/>
            <a:r>
              <a:rPr lang="en-US" i="0" u="none" dirty="0"/>
              <a:t>Executive Director</a:t>
            </a:r>
          </a:p>
          <a:p>
            <a:pPr algn="ctr" eaLnBrk="1" hangingPunct="1"/>
            <a:r>
              <a:rPr lang="en-US" sz="3200" b="1" i="0" u="none" dirty="0"/>
              <a:t>Tandy Hubbard (tandys.hubbard@ky.gov</a:t>
            </a:r>
            <a:r>
              <a:rPr lang="en-US" sz="3200" b="1" i="0" u="none" dirty="0" smtClean="0"/>
              <a:t>)</a:t>
            </a:r>
            <a:endParaRPr lang="en-US" sz="3200" b="1" i="0" u="none" dirty="0"/>
          </a:p>
          <a:p>
            <a:pPr algn="ctr" eaLnBrk="1" hangingPunct="1"/>
            <a:r>
              <a:rPr lang="en-US" i="0" u="none" dirty="0" smtClean="0"/>
              <a:t>Deputy Administrator</a:t>
            </a:r>
          </a:p>
          <a:p>
            <a:pPr algn="ctr" eaLnBrk="1" hangingPunct="1"/>
            <a:r>
              <a:rPr lang="en-US" sz="3200" b="1" i="0" u="none" dirty="0" smtClean="0"/>
              <a:t>Krista </a:t>
            </a:r>
            <a:r>
              <a:rPr lang="en-US" sz="3200" b="1" i="0" u="none" dirty="0"/>
              <a:t>Harrod (krista.harrod@ky.gov)</a:t>
            </a:r>
            <a:endParaRPr lang="en-US" i="0" u="none" dirty="0"/>
          </a:p>
          <a:p>
            <a:pPr algn="ctr" eaLnBrk="1" hangingPunct="1"/>
            <a:r>
              <a:rPr lang="en-US" i="0" u="none" dirty="0" smtClean="0"/>
              <a:t>Policy Advisor</a:t>
            </a:r>
          </a:p>
          <a:p>
            <a:pPr algn="ctr" eaLnBrk="1" hangingPunct="1"/>
            <a:endParaRPr lang="en-US" b="1" i="0" dirty="0" smtClean="0"/>
          </a:p>
          <a:p>
            <a:pPr algn="ctr" eaLnBrk="1" hangingPunct="1"/>
            <a:r>
              <a:rPr lang="en-US" b="1" i="0" dirty="0" smtClean="0"/>
              <a:t>Kentucky 911 Services Board</a:t>
            </a:r>
            <a:r>
              <a:rPr lang="en-US" i="0" u="none" dirty="0" smtClean="0"/>
              <a:t/>
            </a:r>
            <a:br>
              <a:rPr lang="en-US" i="0" u="none" dirty="0" smtClean="0"/>
            </a:br>
            <a:r>
              <a:rPr lang="en-US" i="0" u="none" dirty="0" smtClean="0"/>
              <a:t>125 </a:t>
            </a:r>
            <a:r>
              <a:rPr lang="en-US" i="0" u="none" dirty="0"/>
              <a:t>Holmes Street, Suite 310</a:t>
            </a:r>
          </a:p>
          <a:p>
            <a:pPr algn="ctr" eaLnBrk="1" hangingPunct="1"/>
            <a:r>
              <a:rPr lang="en-US" i="0" u="none" dirty="0"/>
              <a:t>Frankfort, KY 40601</a:t>
            </a:r>
          </a:p>
          <a:p>
            <a:pPr algn="ctr" eaLnBrk="1" hangingPunct="1"/>
            <a:r>
              <a:rPr lang="en-US" i="0" u="none" dirty="0"/>
              <a:t>Phone: (502) 564-3911</a:t>
            </a:r>
          </a:p>
          <a:p>
            <a:pPr algn="ctr" eaLnBrk="1" hangingPunct="1"/>
            <a:r>
              <a:rPr lang="en-US" i="0" u="none" dirty="0"/>
              <a:t>Fax: (502) 696-5295</a:t>
            </a:r>
          </a:p>
          <a:p>
            <a:pPr algn="ctr" eaLnBrk="1" hangingPunct="1"/>
            <a:r>
              <a:rPr lang="en-US" i="0" u="none" dirty="0">
                <a:hlinkClick r:id="rId2"/>
              </a:rPr>
              <a:t>www.cmrsboard.ky.gov</a:t>
            </a:r>
            <a:endParaRPr lang="en-US" i="0" u="non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 585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Funding</a:t>
            </a:r>
          </a:p>
          <a:p>
            <a:pPr lvl="1"/>
            <a:r>
              <a:rPr lang="en-US" dirty="0" smtClean="0"/>
              <a:t>Increases the amount of wireless 911 fees collected; full value of 70cents per month collected from prepaid users</a:t>
            </a:r>
          </a:p>
          <a:p>
            <a:pPr lvl="1"/>
            <a:r>
              <a:rPr lang="en-US" dirty="0" smtClean="0"/>
              <a:t>POS process established for fee collection from prepaid users (93 cents per transaction)</a:t>
            </a:r>
          </a:p>
          <a:p>
            <a:pPr lvl="1"/>
            <a:r>
              <a:rPr lang="en-US" dirty="0" smtClean="0"/>
              <a:t>Eliminates provider Cost Recovery, redirects money to PSAP funds</a:t>
            </a:r>
          </a:p>
          <a:p>
            <a:pPr lvl="1"/>
            <a:r>
              <a:rPr lang="en-US" dirty="0" smtClean="0"/>
              <a:t>Explicitly states that Lifeline providers are required to remit for their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5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 585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New Name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“Kentucky 911 Services Board”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>
                <a:solidFill>
                  <a:srgbClr val="FF0000"/>
                </a:solidFill>
              </a:rPr>
              <a:t>New Locations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Board meetings must be held around the state in different Congressional Districts and cannot be held back to back in Frankfort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>
                <a:solidFill>
                  <a:srgbClr val="FF0000"/>
                </a:solidFill>
              </a:rPr>
              <a:t>New Authority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NG 911 was explicitly defined and Authority was given to the Board to implement.  </a:t>
            </a:r>
          </a:p>
          <a:p>
            <a:endParaRPr lang="en-US" u="sng" dirty="0" smtClean="0"/>
          </a:p>
        </p:txBody>
      </p:sp>
      <p:pic>
        <p:nvPicPr>
          <p:cNvPr id="168966" name="Picture 6" descr="Image result for new 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9278"/>
          <a:stretch>
            <a:fillRect/>
          </a:stretch>
        </p:blipFill>
        <p:spPr bwMode="auto">
          <a:xfrm rot="1841455">
            <a:off x="6709643" y="78671"/>
            <a:ext cx="1484004" cy="1020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58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 585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389120"/>
          </a:xfrm>
        </p:spPr>
        <p:txBody>
          <a:bodyPr/>
          <a:lstStyle/>
          <a:p>
            <a:r>
              <a:rPr lang="en-US" sz="2400" u="sng" dirty="0" smtClean="0"/>
              <a:t>CMRS Board Transformation</a:t>
            </a:r>
          </a:p>
          <a:p>
            <a:pPr lvl="1"/>
            <a:r>
              <a:rPr lang="en-US" sz="2400" dirty="0" smtClean="0"/>
              <a:t>Executive Director is removed as Board member</a:t>
            </a:r>
          </a:p>
          <a:p>
            <a:pPr lvl="1"/>
            <a:r>
              <a:rPr lang="en-US" sz="2400" dirty="0" smtClean="0"/>
              <a:t>Current mayoral appt. removed as Board member</a:t>
            </a:r>
          </a:p>
          <a:p>
            <a:pPr lvl="1"/>
            <a:r>
              <a:rPr lang="en-US" sz="2400" dirty="0" smtClean="0"/>
              <a:t>2 County officials added to the Board (KACO nominated)</a:t>
            </a:r>
          </a:p>
          <a:p>
            <a:pPr lvl="1"/>
            <a:r>
              <a:rPr lang="en-US" sz="2400" dirty="0" smtClean="0"/>
              <a:t>2 City officials added to the Board (KLC nominated)</a:t>
            </a:r>
          </a:p>
          <a:p>
            <a:pPr lvl="1"/>
            <a:r>
              <a:rPr lang="en-US" sz="2400" dirty="0" smtClean="0"/>
              <a:t>KOHS Director added to the Board</a:t>
            </a:r>
          </a:p>
          <a:p>
            <a:pPr lvl="1"/>
            <a:r>
              <a:rPr lang="en-US" sz="2400" dirty="0" smtClean="0"/>
              <a:t>1 State Representative added to the Board, non-voting</a:t>
            </a:r>
          </a:p>
          <a:p>
            <a:pPr lvl="1"/>
            <a:r>
              <a:rPr lang="en-US" sz="2400" dirty="0" smtClean="0"/>
              <a:t>1 State Senator added to the Board, non-voting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4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 585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CMRS Fund Distribution</a:t>
            </a:r>
          </a:p>
          <a:p>
            <a:pPr lvl="1"/>
            <a:r>
              <a:rPr lang="en-US" dirty="0" smtClean="0"/>
              <a:t>Administrative -2.5% (same)</a:t>
            </a:r>
          </a:p>
          <a:p>
            <a:pPr lvl="1"/>
            <a:r>
              <a:rPr lang="en-US" dirty="0" smtClean="0"/>
              <a:t>Cost Recovery -2.5%*</a:t>
            </a:r>
          </a:p>
          <a:p>
            <a:pPr lvl="1"/>
            <a:r>
              <a:rPr lang="en-US" dirty="0" smtClean="0"/>
              <a:t>Grant </a:t>
            </a:r>
            <a:r>
              <a:rPr lang="en-US" smtClean="0"/>
              <a:t>Fund -10% </a:t>
            </a:r>
            <a:r>
              <a:rPr lang="en-US" dirty="0" smtClean="0"/>
              <a:t>(same)</a:t>
            </a:r>
          </a:p>
          <a:p>
            <a:pPr lvl="1"/>
            <a:r>
              <a:rPr lang="en-US" dirty="0" smtClean="0"/>
              <a:t>PSAP Funds (same percentage, increased funds)</a:t>
            </a:r>
          </a:p>
          <a:p>
            <a:pPr lvl="2"/>
            <a:r>
              <a:rPr lang="en-US" dirty="0" smtClean="0"/>
              <a:t>Pro Rata -50%</a:t>
            </a:r>
          </a:p>
          <a:p>
            <a:pPr lvl="2"/>
            <a:r>
              <a:rPr lang="en-US" dirty="0" smtClean="0"/>
              <a:t>Volume -50%</a:t>
            </a:r>
          </a:p>
          <a:p>
            <a:pPr lvl="2"/>
            <a:endParaRPr lang="en-US" dirty="0" smtClean="0"/>
          </a:p>
          <a:p>
            <a:pPr lvl="2" algn="ctr">
              <a:buNone/>
            </a:pPr>
            <a:r>
              <a:rPr lang="en-US" i="1" dirty="0" smtClean="0"/>
              <a:t>*Cost Recovery deposit until Tier III invoices are paid, then eliminated</a:t>
            </a:r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165890" name="Picture 2" descr="Image result for pie chart 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066800"/>
            <a:ext cx="1936375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406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Unbridled Spirit - Template">
  <a:themeElements>
    <a:clrScheme name="Unbridled Spirit -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nbridled Spirit -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Unbridled Spirit -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bridled Spirit -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-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-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-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-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-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FD5941B62B9E488DC3C01126222B98" ma:contentTypeVersion="1" ma:contentTypeDescription="Create a new document." ma:contentTypeScope="" ma:versionID="ada1942ce236dbbb6324b34cd681f78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6306148d0f7b992e79f2d9b1f249a8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55EA442-C932-4C98-9A08-4E72CEE2E932}"/>
</file>

<file path=customXml/itemProps2.xml><?xml version="1.0" encoding="utf-8"?>
<ds:datastoreItem xmlns:ds="http://schemas.openxmlformats.org/officeDocument/2006/customXml" ds:itemID="{33147D85-6DED-4966-87D8-736E4034C54A}"/>
</file>

<file path=customXml/itemProps3.xml><?xml version="1.0" encoding="utf-8"?>
<ds:datastoreItem xmlns:ds="http://schemas.openxmlformats.org/officeDocument/2006/customXml" ds:itemID="{997166E4-C27F-46DB-A644-2420501F3BA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8261</TotalTime>
  <Words>2197</Words>
  <Application>Microsoft Office PowerPoint</Application>
  <PresentationFormat>On-screen Show (4:3)</PresentationFormat>
  <Paragraphs>317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Times New Roman</vt:lpstr>
      <vt:lpstr>Unbridled Spirit - Template</vt:lpstr>
      <vt:lpstr>PowerPoint Presentation</vt:lpstr>
      <vt:lpstr>Grant Fund Overview</vt:lpstr>
      <vt:lpstr>PowerPoint Presentation</vt:lpstr>
      <vt:lpstr>HB 585</vt:lpstr>
      <vt:lpstr>HB 585</vt:lpstr>
      <vt:lpstr>HB 585</vt:lpstr>
      <vt:lpstr>HB 585 </vt:lpstr>
      <vt:lpstr>HB 585</vt:lpstr>
      <vt:lpstr>HB 585</vt:lpstr>
      <vt:lpstr>HB 585 </vt:lpstr>
      <vt:lpstr>Board Overview</vt:lpstr>
      <vt:lpstr>Grant Fund Overview</vt:lpstr>
      <vt:lpstr>2017 Grant Application</vt:lpstr>
      <vt:lpstr>2017 Grant Requirements</vt:lpstr>
      <vt:lpstr>Kentucky State 911 Plan</vt:lpstr>
      <vt:lpstr>2017 Grant Requirements</vt:lpstr>
      <vt:lpstr>2017 Grant Requirements</vt:lpstr>
      <vt:lpstr>2017 Grant Requirements</vt:lpstr>
      <vt:lpstr>2017 Grant Requirements</vt:lpstr>
      <vt:lpstr>2017 Grant Requirements</vt:lpstr>
      <vt:lpstr>2017 Grant Requirements</vt:lpstr>
      <vt:lpstr>2017 Grant Funding Categories</vt:lpstr>
      <vt:lpstr>2017: Category 1 Grant Applications</vt:lpstr>
      <vt:lpstr>2017: Category 1 Grant Applications</vt:lpstr>
      <vt:lpstr>2017: Category 2 Grant Applications</vt:lpstr>
      <vt:lpstr>2017: Category 3 Grant Applications</vt:lpstr>
      <vt:lpstr>2017: Category 4 Grant Applications</vt:lpstr>
      <vt:lpstr>2017 Grant Application</vt:lpstr>
      <vt:lpstr>2017 CMRS Grant Application</vt:lpstr>
      <vt:lpstr>2017 Grant Application</vt:lpstr>
      <vt:lpstr>2017 Grant Requirements</vt:lpstr>
      <vt:lpstr>2017 Grant Specifics</vt:lpstr>
      <vt:lpstr>2017 Grant Specifics</vt:lpstr>
      <vt:lpstr>2017 Grant Specifics</vt:lpstr>
      <vt:lpstr>2017 Grant Specifics</vt:lpstr>
      <vt:lpstr>2017 Grant Specifics</vt:lpstr>
      <vt:lpstr>2017 Grant Specifics</vt:lpstr>
      <vt:lpstr>2017 Grant Specifics</vt:lpstr>
      <vt:lpstr>2017 Grant Specifics</vt:lpstr>
      <vt:lpstr>2017 CMRS Grant Requirements</vt:lpstr>
      <vt:lpstr>2017 CMRS Grant Scoring</vt:lpstr>
      <vt:lpstr>2017 Grant Scoring</vt:lpstr>
      <vt:lpstr>2017 CMRS Grant Scoring</vt:lpstr>
      <vt:lpstr>2017 CMRS Grant Scoring</vt:lpstr>
      <vt:lpstr>2017 CMRS Grant Scoring</vt:lpstr>
      <vt:lpstr>2017 CMRS Grant Scoring</vt:lpstr>
      <vt:lpstr>2017 CMRS Grant Fund Calendar</vt:lpstr>
      <vt:lpstr>Grant –Post Award</vt:lpstr>
      <vt:lpstr>2017 Grant Process</vt:lpstr>
      <vt:lpstr>2017 Grant Process</vt:lpstr>
      <vt:lpstr>PowerPoint Presentation</vt:lpstr>
      <vt:lpstr>Contact Us</vt:lpstr>
    </vt:vector>
  </TitlesOfParts>
  <Company>KOHS - CMRS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KMitchell</dc:creator>
  <cp:lastModifiedBy>Hubbard, Tandy S   (GOV Office KOHS-CMRS)</cp:lastModifiedBy>
  <cp:revision>225</cp:revision>
  <cp:lastPrinted>2017-03-10T15:11:34Z</cp:lastPrinted>
  <dcterms:created xsi:type="dcterms:W3CDTF">2004-10-13T18:12:26Z</dcterms:created>
  <dcterms:modified xsi:type="dcterms:W3CDTF">2017-03-14T16:50:41Z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0x010100A2FD5941B62B9E488DC3C01126222B98</vt:lpwstr>
  </property>
</Properties>
</file>